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1" r:id="rId3"/>
    <p:sldId id="353" r:id="rId4"/>
    <p:sldId id="344" r:id="rId5"/>
    <p:sldId id="360" r:id="rId6"/>
    <p:sldId id="343" r:id="rId7"/>
    <p:sldId id="345" r:id="rId8"/>
    <p:sldId id="346" r:id="rId9"/>
    <p:sldId id="347" r:id="rId10"/>
    <p:sldId id="348" r:id="rId11"/>
    <p:sldId id="358" r:id="rId12"/>
    <p:sldId id="359" r:id="rId13"/>
    <p:sldId id="361" r:id="rId14"/>
    <p:sldId id="365" r:id="rId15"/>
    <p:sldId id="363" r:id="rId16"/>
    <p:sldId id="364" r:id="rId17"/>
    <p:sldId id="349" r:id="rId18"/>
    <p:sldId id="350" r:id="rId19"/>
    <p:sldId id="354" r:id="rId20"/>
  </p:sldIdLst>
  <p:sldSz cx="8997950" cy="683895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DDDDDD"/>
    <a:srgbClr val="FFFF99"/>
    <a:srgbClr val="333399"/>
    <a:srgbClr val="CCFFFF"/>
    <a:srgbClr val="B2B2B2"/>
    <a:srgbClr val="CCCC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9" autoAdjust="0"/>
    <p:restoredTop sz="94660" autoAdjust="0"/>
  </p:normalViewPr>
  <p:slideViewPr>
    <p:cSldViewPr>
      <p:cViewPr varScale="1">
        <p:scale>
          <a:sx n="67" d="100"/>
          <a:sy n="67" d="100"/>
        </p:scale>
        <p:origin x="-120" y="-600"/>
      </p:cViewPr>
      <p:guideLst>
        <p:guide orient="horz" pos="2290"/>
        <p:guide pos="2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864" y="-112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17D390-4286-40F5-8039-3DE8FC326249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0410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85800"/>
            <a:ext cx="45116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BDDA80-84FD-4D9F-B2D5-56E16027814E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12" name="Picture 28" descr="PPT DEUXIEME 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899795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3550"/>
            <a:ext cx="7620000" cy="1143000"/>
          </a:xfrm>
        </p:spPr>
        <p:txBody>
          <a:bodyPr/>
          <a:lstStyle>
            <a:lvl1pPr algn="ctr">
              <a:defRPr sz="2800"/>
            </a:lvl1pPr>
          </a:lstStyle>
          <a:p>
            <a:pPr lvl="0"/>
            <a:r>
              <a:rPr lang="fr-FR" altLang="en-US" noProof="0" smtClean="0"/>
              <a:t>Sélectionnez et modifiez le titre</a:t>
            </a:r>
          </a:p>
        </p:txBody>
      </p:sp>
      <p:sp>
        <p:nvSpPr>
          <p:cNvPr id="93202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30575"/>
            <a:ext cx="6248400" cy="812800"/>
          </a:xfrm>
        </p:spPr>
        <p:txBody>
          <a:bodyPr lIns="91410" rIns="91410"/>
          <a:lstStyle>
            <a:lvl1pPr marL="0" indent="0" algn="ctr">
              <a:buFont typeface="Times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en-US" noProof="0" smtClean="0"/>
              <a:t>Sélectionnez pour modifier l’auteur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5979E8-2F38-442B-9A74-5FF52E21A5AD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808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8463" y="0"/>
            <a:ext cx="2249487" cy="61436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96063" cy="61436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957B8A-9B52-422D-BEC6-C7F772FDC8B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5796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997950" cy="9017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0" y="1336675"/>
            <a:ext cx="4422775" cy="48069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5175" y="1336675"/>
            <a:ext cx="4422775" cy="48069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38100" y="6521450"/>
            <a:ext cx="1828800" cy="457200"/>
          </a:xfrm>
        </p:spPr>
        <p:txBody>
          <a:bodyPr/>
          <a:lstStyle>
            <a:lvl1pPr>
              <a:defRPr/>
            </a:lvl1pPr>
          </a:lstStyle>
          <a:p>
            <a:fld id="{DF47B5D1-8DD9-48C5-8D22-52260D6172F9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8543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997950" cy="9017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0" y="1336675"/>
            <a:ext cx="8997950" cy="48069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100" y="6521450"/>
            <a:ext cx="1828800" cy="457200"/>
          </a:xfrm>
        </p:spPr>
        <p:txBody>
          <a:bodyPr/>
          <a:lstStyle>
            <a:lvl1pPr>
              <a:defRPr/>
            </a:lvl1pPr>
          </a:lstStyle>
          <a:p>
            <a:fld id="{3D8DD32D-310D-4374-A879-85BD1DAD2BE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778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EF6FB-AD6B-4AF2-8907-8A608D060C1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1574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200" y="4394200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48575" cy="14954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96DAD2-9D87-4C26-ADBF-9EDD819350AF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7241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336675"/>
            <a:ext cx="4422775" cy="4806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5175" y="1336675"/>
            <a:ext cx="4422775" cy="4806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E56C71-64E4-467D-8C75-7CE1CD5CCC8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2774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263" y="274638"/>
            <a:ext cx="8099425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9263" y="1530350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263" y="2168525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0413" y="1530350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0413" y="2168525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77E2F3-26A3-43DC-96EB-F7AFB7296A8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5907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38E46F-736A-4AB6-A721-7C7D693EB9A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856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AE245A-5A63-4A72-9873-A0ED43059CE4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044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263" y="273050"/>
            <a:ext cx="2960687" cy="1157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7900" y="273050"/>
            <a:ext cx="5030788" cy="5835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49263" y="1430338"/>
            <a:ext cx="2960687" cy="46783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48B7BB-DFB2-477F-B1DF-8A929199DB99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802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399087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399087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399087" cy="801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731F9E-04AA-4D77-A65D-0B0F25AB500E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8622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40" descr="PPT INTERIEU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795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9979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5" rIns="91410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et modifiez le titre</a:t>
            </a:r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6675"/>
            <a:ext cx="8997950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" y="652145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D4F45C7D-1A0A-455C-8ED8-3B05E0790AF5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marL="3619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marL="3619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marL="3619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marL="3619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marL="3619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8191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12763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7335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21907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180975" indent="-180975" algn="l" defTabSz="863600" rtl="0" fontAlgn="base">
        <a:spcBef>
          <a:spcPct val="20000"/>
        </a:spcBef>
        <a:spcAft>
          <a:spcPct val="0"/>
        </a:spcAft>
        <a:buClr>
          <a:srgbClr val="660066"/>
        </a:buClr>
        <a:buSzPct val="75000"/>
        <a:buFont typeface="Times" charset="0"/>
        <a:buChar char="•"/>
        <a:defRPr>
          <a:solidFill>
            <a:srgbClr val="000042"/>
          </a:solidFill>
          <a:latin typeface="+mn-lt"/>
          <a:ea typeface="+mn-ea"/>
          <a:cs typeface="+mn-cs"/>
        </a:defRPr>
      </a:lvl1pPr>
      <a:lvl2pPr marL="541338" indent="-180975" algn="l" defTabSz="863600" rtl="0" fontAlgn="base">
        <a:spcBef>
          <a:spcPct val="20000"/>
        </a:spcBef>
        <a:spcAft>
          <a:spcPct val="0"/>
        </a:spcAft>
        <a:buClr>
          <a:srgbClr val="CC99FF"/>
        </a:buClr>
        <a:buSzPct val="75000"/>
        <a:buFont typeface="Times" charset="0"/>
        <a:buChar char="•"/>
        <a:defRPr sz="1600">
          <a:solidFill>
            <a:srgbClr val="000042"/>
          </a:solidFill>
          <a:latin typeface="+mn-lt"/>
        </a:defRPr>
      </a:lvl2pPr>
      <a:lvl3pPr marL="895350" indent="-174625" algn="l" defTabSz="863600" rtl="0" fontAlgn="base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000042"/>
          </a:solidFill>
          <a:latin typeface="+mn-lt"/>
        </a:defRPr>
      </a:lvl3pPr>
      <a:lvl4pPr marL="1255713" indent="-180975" algn="l" defTabSz="863600" rtl="0" fontAlgn="base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000042"/>
          </a:solidFill>
          <a:latin typeface="+mn-lt"/>
        </a:defRPr>
      </a:lvl4pPr>
      <a:lvl5pPr marL="1619250" indent="-184150" algn="l" defTabSz="863600" rtl="0" fontAlgn="base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000042"/>
          </a:solidFill>
          <a:latin typeface="+mn-lt"/>
        </a:defRPr>
      </a:lvl5pPr>
      <a:lvl6pPr marL="2076450" indent="-184150" algn="l" defTabSz="863600" rtl="0" fontAlgn="base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000042"/>
          </a:solidFill>
          <a:latin typeface="+mn-lt"/>
        </a:defRPr>
      </a:lvl6pPr>
      <a:lvl7pPr marL="2533650" indent="-184150" algn="l" defTabSz="863600" rtl="0" fontAlgn="base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000042"/>
          </a:solidFill>
          <a:latin typeface="+mn-lt"/>
        </a:defRPr>
      </a:lvl7pPr>
      <a:lvl8pPr marL="2990850" indent="-184150" algn="l" defTabSz="863600" rtl="0" fontAlgn="base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000042"/>
          </a:solidFill>
          <a:latin typeface="+mn-lt"/>
        </a:defRPr>
      </a:lvl8pPr>
      <a:lvl9pPr marL="3448050" indent="-184150" algn="l" defTabSz="863600" rtl="0" fontAlgn="base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00004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844300"/>
            <a:ext cx="7620000" cy="1575175"/>
          </a:xfrm>
        </p:spPr>
        <p:txBody>
          <a:bodyPr/>
          <a:lstStyle/>
          <a:p>
            <a:r>
              <a:rPr lang="fr-FR" altLang="en-US" sz="2400" dirty="0"/>
              <a:t/>
            </a:r>
            <a:br>
              <a:rPr lang="fr-FR" altLang="en-US" sz="2400" dirty="0"/>
            </a:br>
            <a:r>
              <a:rPr lang="fr-FR" altLang="en-US" sz="2400" dirty="0"/>
              <a:t/>
            </a:r>
            <a:br>
              <a:rPr lang="fr-FR" altLang="en-US" sz="2400" dirty="0"/>
            </a:br>
            <a:r>
              <a:rPr lang="fr-FR" altLang="en-US" sz="2400" dirty="0" smtClean="0"/>
              <a:t>SPINE Meeting 2016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fr-FR" altLang="en-US" sz="2400" dirty="0"/>
              <a:t/>
            </a:r>
            <a:br>
              <a:rPr lang="fr-FR" altLang="en-US" sz="2400" dirty="0"/>
            </a:br>
            <a:r>
              <a:rPr lang="en-US" altLang="en-US" sz="2400" dirty="0" smtClean="0"/>
              <a:t>On‐going </a:t>
            </a:r>
            <a:r>
              <a:rPr lang="en-US" altLang="en-US" sz="2400" dirty="0"/>
              <a:t>efforts toward plume‐spacecraft interaction modelling</a:t>
            </a:r>
            <a:endParaRPr lang="fr-FR" altLang="en-US" sz="2400" dirty="0"/>
          </a:p>
        </p:txBody>
      </p:sp>
      <p:sp>
        <p:nvSpPr>
          <p:cNvPr id="315400" name="Rectangle 8"/>
          <p:cNvSpPr>
            <a:spLocks noChangeArrowheads="1"/>
          </p:cNvSpPr>
          <p:nvPr/>
        </p:nvSpPr>
        <p:spPr bwMode="auto">
          <a:xfrm>
            <a:off x="5083175" y="4181475"/>
            <a:ext cx="3916363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pPr>
              <a:lnSpc>
                <a:spcPct val="90000"/>
              </a:lnSpc>
            </a:pPr>
            <a:endParaRPr lang="fr-FR" alt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5401" name="Rectangle 9"/>
          <p:cNvSpPr>
            <a:spLocks noChangeArrowheads="1"/>
          </p:cNvSpPr>
          <p:nvPr/>
        </p:nvSpPr>
        <p:spPr bwMode="auto">
          <a:xfrm>
            <a:off x="358775" y="4181475"/>
            <a:ext cx="43656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pPr>
              <a:lnSpc>
                <a:spcPct val="90000"/>
              </a:lnSpc>
            </a:pPr>
            <a:endParaRPr lang="fr-FR" altLang="en-US" sz="16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Erosion and contamination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26550" y="1124220"/>
            <a:ext cx="3645405" cy="2295255"/>
          </a:xfrm>
        </p:spPr>
        <p:txBody>
          <a:bodyPr/>
          <a:lstStyle/>
          <a:p>
            <a:r>
              <a:rPr lang="en-US" sz="1400" dirty="0" smtClean="0"/>
              <a:t>Eroded product everywhere:</a:t>
            </a:r>
          </a:p>
          <a:p>
            <a:pPr lvl="1"/>
            <a:r>
              <a:rPr lang="en-US" sz="1200" dirty="0" smtClean="0"/>
              <a:t>Maximum </a:t>
            </a:r>
            <a:r>
              <a:rPr lang="en-US" sz="1200" dirty="0"/>
              <a:t>density of eroded product is 10</a:t>
            </a:r>
            <a:r>
              <a:rPr lang="en-US" sz="1200" baseline="30000" dirty="0"/>
              <a:t>12</a:t>
            </a:r>
            <a:r>
              <a:rPr lang="en-US" sz="1200" dirty="0"/>
              <a:t> m</a:t>
            </a:r>
            <a:r>
              <a:rPr lang="en-US" sz="1200" baseline="30000" dirty="0"/>
              <a:t>-3</a:t>
            </a:r>
            <a:r>
              <a:rPr lang="en-US" sz="1200" dirty="0"/>
              <a:t> </a:t>
            </a:r>
            <a:r>
              <a:rPr lang="en-US" sz="1200" dirty="0" smtClean="0">
                <a:sym typeface="Wingdings" panose="05000000000000000000" pitchFamily="2" charset="2"/>
              </a:rPr>
              <a:t> </a:t>
            </a:r>
            <a:r>
              <a:rPr lang="en-US" sz="1200" dirty="0" smtClean="0"/>
              <a:t>collects </a:t>
            </a:r>
            <a:r>
              <a:rPr lang="en-US" sz="1200" dirty="0"/>
              <a:t>a lot of CEX ions because </a:t>
            </a:r>
            <a:r>
              <a:rPr lang="en-US" sz="1200" dirty="0" smtClean="0"/>
              <a:t>close </a:t>
            </a:r>
            <a:r>
              <a:rPr lang="en-US" sz="1200" dirty="0"/>
              <a:t>to the thruster (about 1 m) and very negative </a:t>
            </a:r>
            <a:endParaRPr lang="en-US" sz="1200" dirty="0" smtClean="0"/>
          </a:p>
          <a:p>
            <a:pPr lvl="1"/>
            <a:r>
              <a:rPr lang="en-US" sz="1200" dirty="0" smtClean="0"/>
              <a:t>On SA, density </a:t>
            </a:r>
            <a:r>
              <a:rPr lang="en-US" sz="1200" dirty="0"/>
              <a:t>of the eroded products </a:t>
            </a:r>
            <a:r>
              <a:rPr lang="en-US" sz="1200" dirty="0" smtClean="0"/>
              <a:t>&lt; 10</a:t>
            </a:r>
            <a:r>
              <a:rPr lang="en-US" sz="1200" baseline="30000" dirty="0" smtClean="0"/>
              <a:t>11</a:t>
            </a:r>
            <a:r>
              <a:rPr lang="en-US" sz="1200" dirty="0" smtClean="0"/>
              <a:t> m</a:t>
            </a:r>
            <a:r>
              <a:rPr lang="en-US" sz="1200" baseline="30000" dirty="0" smtClean="0"/>
              <a:t>-3</a:t>
            </a:r>
            <a:endParaRPr lang="en-US" sz="1200" dirty="0"/>
          </a:p>
          <a:p>
            <a:pPr lvl="1"/>
            <a:r>
              <a:rPr lang="en-US" sz="1200" dirty="0" smtClean="0"/>
              <a:t>10</a:t>
            </a:r>
            <a:r>
              <a:rPr lang="en-US" sz="1200" baseline="30000" dirty="0" smtClean="0"/>
              <a:t>7</a:t>
            </a:r>
            <a:r>
              <a:rPr lang="en-US" sz="1200" dirty="0" smtClean="0"/>
              <a:t> </a:t>
            </a:r>
            <a:r>
              <a:rPr lang="en-US" sz="1200" dirty="0"/>
              <a:t>m</a:t>
            </a:r>
            <a:r>
              <a:rPr lang="en-US" sz="1200" baseline="30000" dirty="0"/>
              <a:t>-3</a:t>
            </a:r>
            <a:r>
              <a:rPr lang="en-US" sz="1200" dirty="0"/>
              <a:t> at the farthest extremity </a:t>
            </a:r>
            <a:r>
              <a:rPr lang="en-US" sz="1200" dirty="0" smtClean="0">
                <a:sym typeface="Wingdings" panose="05000000000000000000" pitchFamily="2" charset="2"/>
              </a:rPr>
              <a:t> no risk of contamination </a:t>
            </a:r>
            <a:endParaRPr lang="en-US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14FF2-4E80-4551-91FB-8CD04F91F71A}" type="slidenum">
              <a:rPr lang="fr-FR" altLang="fr-FR" smtClean="0"/>
              <a:pPr/>
              <a:t>10</a:t>
            </a:fld>
            <a:endParaRPr lang="fr-FR" altLang="fr-FR" dirty="0"/>
          </a:p>
        </p:txBody>
      </p:sp>
      <p:pic>
        <p:nvPicPr>
          <p:cNvPr id="425986" name="Image 8" descr="U:\ETUDES\ETUDES-CNES\2015.RetT.Charging\R2.RetTCNES.2015\24XXX.Propu\Rapports\Images-Exec\15-eroded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60" y="5084660"/>
            <a:ext cx="3219880" cy="15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5987" name="Image 16" descr="U:\ETUDES\ETUDES-CNES\2015.RetT.Charging\R2.RetTCNES.2015\24XXX.Propu\Rapports\Images-Exec\15-ErodedFluxes.tif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21"/>
          <a:stretch/>
        </p:blipFill>
        <p:spPr bwMode="auto">
          <a:xfrm>
            <a:off x="4245702" y="4997291"/>
            <a:ext cx="2497779" cy="17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U:\Com\AIAA_SPACE2015\Pres\Screenshot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7" t="17779" r="1765" b="18887"/>
          <a:stretch/>
        </p:blipFill>
        <p:spPr bwMode="auto">
          <a:xfrm>
            <a:off x="3148825" y="1003758"/>
            <a:ext cx="2864612" cy="237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Com\AIAA_SPACE2015\Pres\Screenshot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9" t="17217" r="1401" b="18342"/>
          <a:stretch/>
        </p:blipFill>
        <p:spPr bwMode="auto">
          <a:xfrm>
            <a:off x="6037236" y="997555"/>
            <a:ext cx="2927918" cy="237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0" y="3419475"/>
            <a:ext cx="8901818" cy="175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r>
              <a:rPr lang="en-US" sz="1400" kern="0" dirty="0" smtClean="0"/>
              <a:t>Flux densities as large as 10</a:t>
            </a:r>
            <a:r>
              <a:rPr lang="en-US" sz="1400" kern="0" baseline="30000" dirty="0" smtClean="0"/>
              <a:t>15</a:t>
            </a:r>
            <a:r>
              <a:rPr lang="en-US" sz="1400" kern="0" dirty="0" smtClean="0"/>
              <a:t> #.m</a:t>
            </a:r>
            <a:r>
              <a:rPr lang="en-US" sz="1400" kern="0" baseline="30000" dirty="0" smtClean="0"/>
              <a:t>-2</a:t>
            </a:r>
            <a:r>
              <a:rPr lang="en-US" sz="1400" kern="0" dirty="0" smtClean="0"/>
              <a:t>.s</a:t>
            </a:r>
            <a:r>
              <a:rPr lang="en-US" sz="1400" kern="0" baseline="30000" dirty="0" smtClean="0"/>
              <a:t>-1</a:t>
            </a:r>
            <a:r>
              <a:rPr lang="en-US" sz="1400" kern="0" dirty="0" smtClean="0"/>
              <a:t> collected on the front faces of the antennas, the spacecraft body lateral surfaces and on the front faces of the SA</a:t>
            </a:r>
          </a:p>
          <a:p>
            <a:endParaRPr lang="fr-FR" sz="700" kern="0" dirty="0" smtClean="0"/>
          </a:p>
          <a:p>
            <a:r>
              <a:rPr lang="en-US" sz="1400" kern="0" dirty="0" smtClean="0"/>
              <a:t>Estimation of contaminant layer thickness:</a:t>
            </a:r>
          </a:p>
          <a:p>
            <a:pPr lvl="1"/>
            <a:r>
              <a:rPr lang="en-US" sz="1200" kern="0" dirty="0" smtClean="0"/>
              <a:t>Taking a </a:t>
            </a:r>
            <a:r>
              <a:rPr lang="en-US" sz="1200" kern="0" dirty="0" err="1" smtClean="0"/>
              <a:t>redeposition</a:t>
            </a:r>
            <a:r>
              <a:rPr lang="en-US" sz="1200" kern="0" dirty="0" smtClean="0"/>
              <a:t> flux of 10</a:t>
            </a:r>
            <a:r>
              <a:rPr lang="en-US" sz="1200" kern="0" baseline="30000" dirty="0" smtClean="0"/>
              <a:t>13</a:t>
            </a:r>
            <a:r>
              <a:rPr lang="en-US" sz="1200" kern="0" dirty="0" smtClean="0"/>
              <a:t> #.m</a:t>
            </a:r>
            <a:r>
              <a:rPr lang="en-US" sz="1200" kern="0" baseline="30000" dirty="0" smtClean="0"/>
              <a:t>-2</a:t>
            </a:r>
            <a:r>
              <a:rPr lang="en-US" sz="1200" kern="0" dirty="0" smtClean="0"/>
              <a:t>.s</a:t>
            </a:r>
            <a:r>
              <a:rPr lang="en-US" sz="1200" kern="0" baseline="30000" dirty="0" smtClean="0"/>
              <a:t>-1</a:t>
            </a:r>
            <a:r>
              <a:rPr lang="en-US" sz="1200" kern="0" dirty="0" smtClean="0"/>
              <a:t> and a mean density of the contaminant layer (a typical polymer), </a:t>
            </a:r>
          </a:p>
          <a:p>
            <a:pPr lvl="1"/>
            <a:r>
              <a:rPr lang="en-US" sz="1200" kern="0" dirty="0" smtClean="0"/>
              <a:t>Layer deposition rate of 10</a:t>
            </a:r>
            <a:r>
              <a:rPr lang="en-US" sz="1200" kern="0" baseline="30000" dirty="0" smtClean="0"/>
              <a:t>-15</a:t>
            </a:r>
            <a:r>
              <a:rPr lang="en-US" sz="1200" kern="0" dirty="0" smtClean="0"/>
              <a:t> m.s</a:t>
            </a:r>
            <a:r>
              <a:rPr lang="en-US" sz="1200" kern="0" baseline="30000" dirty="0" smtClean="0"/>
              <a:t>-1</a:t>
            </a:r>
            <a:r>
              <a:rPr lang="en-US" sz="1200" kern="0" dirty="0" smtClean="0"/>
              <a:t> </a:t>
            </a:r>
            <a:r>
              <a:rPr lang="en-US" sz="1200" kern="0" dirty="0" smtClean="0">
                <a:sym typeface="Wingdings" panose="05000000000000000000" pitchFamily="2" charset="2"/>
              </a:rPr>
              <a:t> </a:t>
            </a:r>
            <a:r>
              <a:rPr lang="en-US" sz="1200" kern="0" dirty="0" smtClean="0"/>
              <a:t>1 nm layer in &lt; 12 days of continuous operations. </a:t>
            </a:r>
          </a:p>
          <a:p>
            <a:pPr lvl="1"/>
            <a:r>
              <a:rPr lang="en-US" sz="1200" kern="0" dirty="0" smtClean="0"/>
              <a:t>But over estimated </a:t>
            </a:r>
            <a:r>
              <a:rPr lang="en-US" sz="1200" kern="0" dirty="0" smtClean="0">
                <a:sym typeface="Wingdings" panose="05000000000000000000" pitchFamily="2" charset="2"/>
              </a:rPr>
              <a:t> </a:t>
            </a:r>
            <a:r>
              <a:rPr lang="en-US" sz="1200" kern="0" dirty="0" smtClean="0"/>
              <a:t>the erosion and evaporation of the contaminant not taken into account</a:t>
            </a:r>
            <a:endParaRPr lang="fr-FR" sz="1400" kern="0" dirty="0"/>
          </a:p>
        </p:txBody>
      </p:sp>
    </p:spTree>
    <p:extLst>
      <p:ext uri="{BB962C8B-B14F-4D97-AF65-F5344CB8AC3E}">
        <p14:creationId xmlns:p14="http://schemas.microsoft.com/office/powerpoint/2010/main" val="4169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r>
              <a:rPr lang="en-US" dirty="0" smtClean="0">
                <a:sym typeface="Wingdings" panose="05000000000000000000" pitchFamily="2" charset="2"/>
              </a:rPr>
              <a:t> SPIS 5 heritage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EF6FB-AD6B-4AF2-8907-8A608D060C1B}" type="slidenum">
              <a:rPr lang="fr-FR" altLang="en-US" smtClean="0"/>
              <a:pPr/>
              <a:t>11</a:t>
            </a:fld>
            <a:endParaRPr lang="fr-FR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65" y="1377835"/>
            <a:ext cx="4751871" cy="316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136540" y="1394250"/>
            <a:ext cx="4678362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charset="0"/>
              <a:buChar char="•"/>
              <a:defRPr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charset="0"/>
              <a:buChar char="•"/>
              <a:defRPr sz="16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endParaRPr lang="fr-FR" altLang="fr-FR" sz="1600" kern="0" dirty="0" smtClean="0"/>
          </a:p>
          <a:p>
            <a:pPr>
              <a:lnSpc>
                <a:spcPct val="80000"/>
              </a:lnSpc>
            </a:pPr>
            <a:r>
              <a:rPr lang="fr-FR" altLang="fr-FR" sz="1600" kern="0" dirty="0" smtClean="0"/>
              <a:t>ESTEC/ESA </a:t>
            </a:r>
            <a:r>
              <a:rPr lang="fr-FR" altLang="fr-FR" sz="1600" kern="0" dirty="0" err="1" smtClean="0"/>
              <a:t>contract</a:t>
            </a:r>
            <a:endParaRPr lang="fr-FR" altLang="fr-FR" sz="1600" kern="0" dirty="0" smtClean="0"/>
          </a:p>
          <a:p>
            <a:pPr>
              <a:lnSpc>
                <a:spcPct val="80000"/>
              </a:lnSpc>
            </a:pPr>
            <a:r>
              <a:rPr lang="fr-FR" altLang="fr-FR" sz="1600" kern="0" dirty="0" err="1" smtClean="0"/>
              <a:t>Technical</a:t>
            </a:r>
            <a:r>
              <a:rPr lang="fr-FR" altLang="fr-FR" sz="1600" kern="0" dirty="0" smtClean="0"/>
              <a:t> </a:t>
            </a:r>
            <a:r>
              <a:rPr lang="fr-FR" altLang="fr-FR" sz="1600" kern="0" dirty="0" err="1" smtClean="0"/>
              <a:t>officer</a:t>
            </a:r>
            <a:r>
              <a:rPr lang="fr-FR" altLang="fr-FR" sz="1600" kern="0" dirty="0" smtClean="0"/>
              <a:t>: Alain </a:t>
            </a:r>
            <a:r>
              <a:rPr lang="fr-FR" altLang="fr-FR" sz="1600" kern="0" dirty="0" err="1" smtClean="0"/>
              <a:t>Hilgers</a:t>
            </a:r>
            <a:endParaRPr lang="fr-FR" altLang="fr-FR" sz="1600" kern="0" dirty="0" smtClean="0"/>
          </a:p>
          <a:p>
            <a:pPr>
              <a:lnSpc>
                <a:spcPct val="80000"/>
              </a:lnSpc>
            </a:pPr>
            <a:r>
              <a:rPr lang="fr-FR" altLang="fr-FR" sz="1600" kern="0" dirty="0" smtClean="0"/>
              <a:t>Consortium: ONERA, </a:t>
            </a:r>
            <a:r>
              <a:rPr lang="fr-FR" altLang="fr-FR" sz="1600" kern="0" dirty="0" err="1" smtClean="0"/>
              <a:t>Artenum</a:t>
            </a:r>
            <a:r>
              <a:rPr lang="fr-FR" altLang="fr-FR" sz="1600" kern="0" dirty="0" smtClean="0"/>
              <a:t>, IRF-U, IRAP</a:t>
            </a:r>
          </a:p>
          <a:p>
            <a:pPr>
              <a:lnSpc>
                <a:spcPct val="80000"/>
              </a:lnSpc>
            </a:pPr>
            <a:endParaRPr lang="fr-FR" altLang="fr-FR" sz="1600" kern="0" dirty="0" smtClean="0"/>
          </a:p>
          <a:p>
            <a:pPr>
              <a:lnSpc>
                <a:spcPct val="80000"/>
              </a:lnSpc>
            </a:pPr>
            <a:r>
              <a:rPr lang="en-US" altLang="fr-FR" sz="1600" kern="0" dirty="0" smtClean="0"/>
              <a:t>Long-term scientific program of ESA : missions dealing with plasma measurements (Solar Orbiter, Juice)</a:t>
            </a:r>
          </a:p>
          <a:p>
            <a:pPr>
              <a:lnSpc>
                <a:spcPct val="80000"/>
              </a:lnSpc>
            </a:pPr>
            <a:r>
              <a:rPr lang="en-US" altLang="fr-FR" sz="1600" kern="0" dirty="0" smtClean="0"/>
              <a:t>SPIS new capabilities</a:t>
            </a:r>
          </a:p>
          <a:p>
            <a:pPr lvl="1">
              <a:lnSpc>
                <a:spcPct val="80000"/>
              </a:lnSpc>
            </a:pPr>
            <a:r>
              <a:rPr lang="en-US" altLang="fr-FR" sz="1400" kern="0" dirty="0" smtClean="0"/>
              <a:t>Electrostatic cleanliness assessment</a:t>
            </a:r>
          </a:p>
          <a:p>
            <a:pPr lvl="1">
              <a:lnSpc>
                <a:spcPct val="80000"/>
              </a:lnSpc>
            </a:pPr>
            <a:r>
              <a:rPr lang="en-US" altLang="fr-FR" sz="1400" kern="0" dirty="0" smtClean="0"/>
              <a:t>SPIS adapted to relatively low energy (few eV) plasma measurements with a large number of physical models implemented</a:t>
            </a:r>
          </a:p>
          <a:p>
            <a:pPr lvl="1">
              <a:lnSpc>
                <a:spcPct val="80000"/>
              </a:lnSpc>
            </a:pPr>
            <a:r>
              <a:rPr lang="en-US" altLang="fr-FR" sz="1400" kern="0" dirty="0" smtClean="0"/>
              <a:t>Tested on Solar Orbiter (particle instruments), Cluster (particle &amp; electric field), Rosetta (electric field) and Cassini (electric field)</a:t>
            </a:r>
          </a:p>
          <a:p>
            <a:pPr lvl="1">
              <a:lnSpc>
                <a:spcPct val="80000"/>
              </a:lnSpc>
            </a:pPr>
            <a:endParaRPr lang="fr-FR" altLang="fr-FR" sz="1400" kern="0" dirty="0" smtClean="0"/>
          </a:p>
          <a:p>
            <a:pPr>
              <a:lnSpc>
                <a:spcPct val="80000"/>
              </a:lnSpc>
            </a:pPr>
            <a:r>
              <a:rPr lang="fr-FR" altLang="fr-FR" sz="1600" kern="0" dirty="0" err="1" smtClean="0"/>
              <a:t>Finalized</a:t>
            </a:r>
            <a:r>
              <a:rPr lang="fr-FR" altLang="fr-FR" sz="1600" kern="0" dirty="0" smtClean="0"/>
              <a:t> in </a:t>
            </a:r>
            <a:r>
              <a:rPr lang="fr-FR" altLang="fr-FR" sz="1600" kern="0" dirty="0" err="1" smtClean="0"/>
              <a:t>November</a:t>
            </a:r>
            <a:r>
              <a:rPr lang="fr-FR" altLang="fr-FR" sz="1600" kern="0" dirty="0" smtClean="0"/>
              <a:t> 2013</a:t>
            </a:r>
          </a:p>
          <a:p>
            <a:pPr>
              <a:lnSpc>
                <a:spcPct val="80000"/>
              </a:lnSpc>
            </a:pPr>
            <a:r>
              <a:rPr lang="fr-FR" altLang="fr-FR" sz="1600" kern="0" dirty="0" smtClean="0"/>
              <a:t>Maintenance phase till </a:t>
            </a:r>
            <a:r>
              <a:rPr lang="fr-FR" altLang="fr-FR" sz="1600" kern="0" dirty="0" err="1" smtClean="0"/>
              <a:t>September</a:t>
            </a:r>
            <a:r>
              <a:rPr lang="fr-FR" altLang="fr-FR" sz="1600" kern="0" dirty="0" smtClean="0"/>
              <a:t> 2014</a:t>
            </a:r>
          </a:p>
          <a:p>
            <a:pPr>
              <a:lnSpc>
                <a:spcPct val="80000"/>
              </a:lnSpc>
            </a:pPr>
            <a:endParaRPr lang="fr-FR" altLang="fr-FR" sz="1600" kern="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25522" y="1075100"/>
            <a:ext cx="2203450" cy="425450"/>
          </a:xfrm>
          <a:prstGeom prst="rect">
            <a:avLst/>
          </a:prstGeom>
          <a:solidFill>
            <a:srgbClr val="00FF99"/>
          </a:solidFill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/>
              <a:t>SPIS-SCIENCE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453970" y="4814630"/>
            <a:ext cx="4531692" cy="138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charset="0"/>
              <a:buChar char="•"/>
              <a:defRPr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charset="0"/>
              <a:buChar char="•"/>
              <a:defRPr sz="16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1600" kern="0" dirty="0" err="1" smtClean="0"/>
              <a:t>Usefull</a:t>
            </a:r>
            <a:r>
              <a:rPr lang="fr-FR" altLang="fr-FR" sz="1600" kern="0" dirty="0" smtClean="0"/>
              <a:t> </a:t>
            </a:r>
            <a:r>
              <a:rPr lang="fr-FR" altLang="fr-FR" sz="1600" kern="0" dirty="0" err="1" smtClean="0"/>
              <a:t>developments</a:t>
            </a:r>
            <a:r>
              <a:rPr lang="fr-FR" altLang="fr-FR" sz="1600" kern="0" dirty="0" smtClean="0"/>
              <a:t> for EP</a:t>
            </a:r>
          </a:p>
          <a:p>
            <a:pPr lvl="1">
              <a:lnSpc>
                <a:spcPct val="80000"/>
              </a:lnSpc>
            </a:pPr>
            <a:r>
              <a:rPr lang="fr-FR" altLang="fr-FR" sz="1400" kern="0" dirty="0" smtClean="0"/>
              <a:t>Source activation</a:t>
            </a:r>
          </a:p>
          <a:p>
            <a:pPr lvl="1">
              <a:lnSpc>
                <a:spcPct val="80000"/>
              </a:lnSpc>
            </a:pPr>
            <a:r>
              <a:rPr lang="fr-FR" altLang="fr-FR" sz="1400" kern="0" dirty="0" smtClean="0"/>
              <a:t>Solar </a:t>
            </a:r>
            <a:r>
              <a:rPr lang="fr-FR" altLang="fr-FR" sz="1400" kern="0" dirty="0" err="1" smtClean="0"/>
              <a:t>array</a:t>
            </a:r>
            <a:r>
              <a:rPr lang="fr-FR" altLang="fr-FR" sz="1400" kern="0" dirty="0" smtClean="0"/>
              <a:t> </a:t>
            </a:r>
            <a:r>
              <a:rPr lang="fr-FR" altLang="fr-FR" sz="1400" kern="0" dirty="0" err="1" smtClean="0"/>
              <a:t>interactors</a:t>
            </a:r>
            <a:endParaRPr lang="fr-FR" altLang="fr-FR" kern="0" dirty="0" smtClean="0"/>
          </a:p>
          <a:p>
            <a:pPr lvl="1">
              <a:lnSpc>
                <a:spcPct val="80000"/>
              </a:lnSpc>
            </a:pPr>
            <a:r>
              <a:rPr lang="fr-FR" altLang="fr-FR" sz="1400" kern="0" dirty="0" smtClean="0"/>
              <a:t>Live monitor: </a:t>
            </a:r>
            <a:r>
              <a:rPr lang="fr-FR" altLang="fr-FR" sz="1400" kern="0" dirty="0" err="1" smtClean="0"/>
              <a:t>particle</a:t>
            </a:r>
            <a:r>
              <a:rPr lang="fr-FR" altLang="fr-FR" sz="1400" kern="0" dirty="0" smtClean="0"/>
              <a:t> distribution monitor</a:t>
            </a:r>
          </a:p>
          <a:p>
            <a:pPr lvl="1">
              <a:lnSpc>
                <a:spcPct val="80000"/>
              </a:lnSpc>
            </a:pPr>
            <a:r>
              <a:rPr lang="fr-FR" altLang="fr-FR" sz="1400" kern="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9403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r>
              <a:rPr lang="en-US" dirty="0" smtClean="0">
                <a:sym typeface="Wingdings" panose="05000000000000000000" pitchFamily="2" charset="2"/>
              </a:rPr>
              <a:t> SPIS 5 heritage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EF6FB-AD6B-4AF2-8907-8A608D060C1B}" type="slidenum">
              <a:rPr lang="fr-FR" altLang="en-US" smtClean="0"/>
              <a:pPr/>
              <a:t>12</a:t>
            </a:fld>
            <a:endParaRPr lang="fr-FR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136540" y="1582855"/>
            <a:ext cx="4678362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charset="0"/>
              <a:buChar char="•"/>
              <a:defRPr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charset="0"/>
              <a:buChar char="•"/>
              <a:defRPr sz="16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endParaRPr lang="fr-FR" altLang="fr-FR" sz="1600" kern="0" dirty="0" smtClean="0"/>
          </a:p>
          <a:p>
            <a:pPr>
              <a:lnSpc>
                <a:spcPct val="80000"/>
              </a:lnSpc>
            </a:pPr>
            <a:r>
              <a:rPr lang="en-US" altLang="fr-FR" sz="1600" kern="0" dirty="0"/>
              <a:t>Implement in SPIS plume models for simulation of electric propulsion-spacecraft interactions</a:t>
            </a:r>
          </a:p>
          <a:p>
            <a:pPr>
              <a:lnSpc>
                <a:spcPct val="80000"/>
              </a:lnSpc>
            </a:pPr>
            <a:endParaRPr lang="en-US" altLang="fr-FR" sz="1600" kern="0" dirty="0" smtClean="0"/>
          </a:p>
          <a:p>
            <a:pPr>
              <a:lnSpc>
                <a:spcPct val="80000"/>
              </a:lnSpc>
            </a:pPr>
            <a:r>
              <a:rPr lang="en-US" altLang="fr-FR" sz="1600" kern="0" dirty="0" smtClean="0"/>
              <a:t>Study </a:t>
            </a:r>
            <a:r>
              <a:rPr lang="en-US" altLang="fr-FR" sz="1600" kern="0" dirty="0"/>
              <a:t>focus:</a:t>
            </a:r>
          </a:p>
          <a:p>
            <a:pPr lvl="1">
              <a:lnSpc>
                <a:spcPct val="80000"/>
              </a:lnSpc>
            </a:pPr>
            <a:r>
              <a:rPr lang="en-US" altLang="fr-FR" sz="1400" kern="0" dirty="0"/>
              <a:t>Validation of plume models of SPT100, PPS1350, HEMP, RIT4, RIT10, RIT22, T5, T6, In-FEEP, Cs-FEEP thrusters</a:t>
            </a:r>
          </a:p>
          <a:p>
            <a:pPr lvl="1">
              <a:lnSpc>
                <a:spcPct val="80000"/>
              </a:lnSpc>
            </a:pPr>
            <a:r>
              <a:rPr lang="en-US" altLang="fr-FR" sz="1400" kern="0" dirty="0"/>
              <a:t>Simulation of spacecraft charging induced by plasma plume and comparison with SMART1 in-flight </a:t>
            </a:r>
            <a:r>
              <a:rPr lang="en-US" altLang="fr-FR" sz="1400" kern="0" dirty="0" smtClean="0"/>
              <a:t>data</a:t>
            </a:r>
          </a:p>
          <a:p>
            <a:pPr lvl="1">
              <a:lnSpc>
                <a:spcPct val="80000"/>
              </a:lnSpc>
            </a:pPr>
            <a:endParaRPr lang="en-US" altLang="fr-FR" sz="1400" kern="0" dirty="0"/>
          </a:p>
          <a:p>
            <a:pPr>
              <a:lnSpc>
                <a:spcPct val="80000"/>
              </a:lnSpc>
            </a:pPr>
            <a:r>
              <a:rPr lang="en-US" altLang="fr-FR" sz="1600" kern="0" dirty="0"/>
              <a:t>Other study subjects</a:t>
            </a:r>
          </a:p>
          <a:p>
            <a:pPr lvl="1">
              <a:lnSpc>
                <a:spcPct val="80000"/>
              </a:lnSpc>
            </a:pPr>
            <a:r>
              <a:rPr lang="en-US" altLang="fr-FR" sz="1400" kern="0" dirty="0"/>
              <a:t>Ground testing of RIT4: plume measurements + </a:t>
            </a:r>
            <a:r>
              <a:rPr lang="en-US" altLang="fr-FR" sz="1400" kern="0" dirty="0" err="1"/>
              <a:t>neutraliser</a:t>
            </a:r>
            <a:r>
              <a:rPr lang="en-US" altLang="fr-FR" sz="1400" kern="0" dirty="0"/>
              <a:t> </a:t>
            </a:r>
            <a:r>
              <a:rPr lang="en-US" altLang="fr-FR" sz="1400" kern="0" dirty="0" err="1"/>
              <a:t>behaviour</a:t>
            </a:r>
            <a:r>
              <a:rPr lang="en-US" altLang="fr-FR" sz="1400" kern="0" dirty="0"/>
              <a:t> under different configurations (grounded/floating)</a:t>
            </a:r>
          </a:p>
          <a:p>
            <a:pPr lvl="1">
              <a:lnSpc>
                <a:spcPct val="80000"/>
              </a:lnSpc>
            </a:pPr>
            <a:r>
              <a:rPr lang="en-US" altLang="fr-FR" sz="1400" kern="0" dirty="0"/>
              <a:t>Dev of electronic database with lot of public plume data</a:t>
            </a:r>
          </a:p>
          <a:p>
            <a:pPr>
              <a:lnSpc>
                <a:spcPct val="80000"/>
              </a:lnSpc>
            </a:pPr>
            <a:endParaRPr lang="fr-FR" altLang="fr-FR" sz="1600" kern="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25522" y="1075100"/>
            <a:ext cx="1040670" cy="400110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fr-FR" altLang="fr-FR" sz="2000" dirty="0" smtClean="0"/>
              <a:t>AISEPS</a:t>
            </a:r>
            <a:endParaRPr lang="fr-FR" altLang="fr-FR" sz="2000" dirty="0"/>
          </a:p>
        </p:txBody>
      </p:sp>
      <p:pic>
        <p:nvPicPr>
          <p:cNvPr id="2050" name="Picture 2" descr="PotentialBe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55" y="1709285"/>
            <a:ext cx="4010818" cy="265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7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projects </a:t>
            </a:r>
            <a:r>
              <a:rPr lang="en-US" dirty="0" smtClean="0">
                <a:sym typeface="Wingdings" panose="05000000000000000000" pitchFamily="2" charset="2"/>
              </a:rPr>
              <a:t> Electron cooling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and Experimental validation of spacecraft-thruster Interactions (erosion) for electric propulsion thrusters plumes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Objectives:</a:t>
            </a:r>
          </a:p>
          <a:p>
            <a:pPr lvl="1"/>
            <a:r>
              <a:rPr lang="en-US" dirty="0"/>
              <a:t>review of the available data and models for electrons cooling and </a:t>
            </a:r>
            <a:r>
              <a:rPr lang="en-US" dirty="0" smtClean="0"/>
              <a:t>erosion</a:t>
            </a:r>
          </a:p>
          <a:p>
            <a:pPr lvl="1"/>
            <a:r>
              <a:rPr lang="en-US" dirty="0"/>
              <a:t>development and implementation of a new model of electrons </a:t>
            </a:r>
            <a:r>
              <a:rPr lang="en-US" dirty="0" smtClean="0"/>
              <a:t>cooling in SPIS</a:t>
            </a:r>
          </a:p>
          <a:p>
            <a:pPr lvl="1"/>
            <a:r>
              <a:rPr lang="en-US" dirty="0"/>
              <a:t>perform on-ground tests to allow comparison with the results of the developed </a:t>
            </a:r>
            <a:r>
              <a:rPr lang="en-US" dirty="0" smtClean="0"/>
              <a:t>model</a:t>
            </a:r>
          </a:p>
          <a:p>
            <a:pPr lvl="1"/>
            <a:r>
              <a:rPr lang="en-US" dirty="0"/>
              <a:t>validation of the model implemented in </a:t>
            </a:r>
            <a:r>
              <a:rPr lang="en-US" dirty="0" smtClean="0"/>
              <a:t>SPIS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see Mario Merino presentation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EF6FB-AD6B-4AF2-8907-8A608D060C1B}" type="slidenum">
              <a:rPr lang="fr-FR" altLang="en-US" smtClean="0"/>
              <a:pPr/>
              <a:t>13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33326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limitations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34210"/>
            <a:ext cx="8997950" cy="5109415"/>
          </a:xfrm>
        </p:spPr>
        <p:txBody>
          <a:bodyPr/>
          <a:lstStyle/>
          <a:p>
            <a:r>
              <a:rPr lang="en-US" sz="1600" dirty="0" smtClean="0"/>
              <a:t>Plasma models:</a:t>
            </a:r>
          </a:p>
          <a:p>
            <a:pPr lvl="1"/>
            <a:r>
              <a:rPr lang="en-US" sz="1400" dirty="0" smtClean="0"/>
              <a:t>MB law for electron overestimate potential gradients</a:t>
            </a:r>
          </a:p>
          <a:p>
            <a:pPr lvl="1"/>
            <a:r>
              <a:rPr lang="en-US" sz="1400" dirty="0" err="1" smtClean="0"/>
              <a:t>Polytropic</a:t>
            </a:r>
            <a:r>
              <a:rPr lang="en-US" sz="1400" dirty="0" smtClean="0"/>
              <a:t>/adiabatic laws not physical </a:t>
            </a:r>
            <a:r>
              <a:rPr lang="en-US" sz="1400" dirty="0" smtClean="0">
                <a:sym typeface="Wingdings" panose="05000000000000000000" pitchFamily="2" charset="2"/>
              </a:rPr>
              <a:t>how to extrapolate to in-flight simulation</a:t>
            </a:r>
            <a:endParaRPr lang="en-US" sz="1400" dirty="0" smtClean="0"/>
          </a:p>
          <a:p>
            <a:pPr lvl="1"/>
            <a:endParaRPr lang="en-US" sz="1400" dirty="0"/>
          </a:p>
          <a:p>
            <a:r>
              <a:rPr lang="en-US" sz="1600" dirty="0" smtClean="0"/>
              <a:t>Thruster source models:</a:t>
            </a:r>
          </a:p>
          <a:p>
            <a:pPr lvl="1"/>
            <a:r>
              <a:rPr lang="en-US" sz="1400" dirty="0" smtClean="0"/>
              <a:t>Neutral model to validate / improve</a:t>
            </a:r>
          </a:p>
          <a:p>
            <a:pPr lvl="1"/>
            <a:r>
              <a:rPr lang="en-US" sz="1400" dirty="0" smtClean="0"/>
              <a:t>Charge exchange implementation not stable / problem of performance</a:t>
            </a:r>
          </a:p>
          <a:p>
            <a:pPr lvl="1"/>
            <a:r>
              <a:rPr lang="en-US" sz="1400" dirty="0" smtClean="0"/>
              <a:t>Other collisions neglected (elastic collisions ….)</a:t>
            </a:r>
          </a:p>
          <a:p>
            <a:pPr lvl="1"/>
            <a:endParaRPr lang="en-US" sz="1400" dirty="0"/>
          </a:p>
          <a:p>
            <a:r>
              <a:rPr lang="en-US" sz="1600" dirty="0" smtClean="0"/>
              <a:t>Electrostatic equilibrium:</a:t>
            </a:r>
          </a:p>
          <a:p>
            <a:pPr lvl="1"/>
            <a:r>
              <a:rPr lang="en-US" sz="1400" dirty="0" smtClean="0"/>
              <a:t>Current balance on the plume plasma not compute and not take into account for CRP calculation</a:t>
            </a:r>
          </a:p>
          <a:p>
            <a:pPr lvl="1"/>
            <a:r>
              <a:rPr lang="en-US" sz="1400" dirty="0" smtClean="0"/>
              <a:t>Coupling of the plasma plume with environment difficult to model</a:t>
            </a:r>
          </a:p>
          <a:p>
            <a:pPr lvl="1"/>
            <a:endParaRPr lang="en-US" sz="1400" dirty="0"/>
          </a:p>
          <a:p>
            <a:r>
              <a:rPr lang="en-US" sz="1600" dirty="0" smtClean="0"/>
              <a:t>Effect estimated </a:t>
            </a:r>
            <a:r>
              <a:rPr lang="en-US" sz="1600" dirty="0" smtClean="0">
                <a:sym typeface="Wingdings" panose="05000000000000000000" pitchFamily="2" charset="2"/>
              </a:rPr>
              <a:t> to be improved</a:t>
            </a:r>
            <a:endParaRPr lang="en-US" sz="1600" dirty="0" smtClean="0"/>
          </a:p>
          <a:p>
            <a:pPr lvl="1"/>
            <a:r>
              <a:rPr lang="en-US" sz="1400" dirty="0" smtClean="0"/>
              <a:t>Current collection by SA interconnects</a:t>
            </a:r>
          </a:p>
          <a:p>
            <a:pPr lvl="1"/>
            <a:r>
              <a:rPr lang="en-US" sz="1400" dirty="0" smtClean="0"/>
              <a:t>Erosion </a:t>
            </a:r>
          </a:p>
          <a:p>
            <a:pPr lvl="1"/>
            <a:r>
              <a:rPr lang="en-US" sz="1400" dirty="0" smtClean="0"/>
              <a:t>Contamination</a:t>
            </a:r>
            <a:endParaRPr lang="en-US" sz="1400" dirty="0"/>
          </a:p>
          <a:p>
            <a:endParaRPr lang="en-US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EF6FB-AD6B-4AF2-8907-8A608D060C1B}" type="slidenum">
              <a:rPr lang="fr-FR" altLang="en-US" smtClean="0"/>
              <a:pPr/>
              <a:t>14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30241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6566E-724D-4C3C-A4B9-0EA8201C78AD}" type="slidenum">
              <a:rPr lang="fr-FR" altLang="en-US"/>
              <a:pPr/>
              <a:t>15</a:t>
            </a:fld>
            <a:endParaRPr lang="fr-FR" alt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Ongoing projects </a:t>
            </a:r>
            <a:r>
              <a:rPr lang="en-US" dirty="0">
                <a:sym typeface="Wingdings" panose="05000000000000000000" pitchFamily="2" charset="2"/>
              </a:rPr>
              <a:t> SPIS-EP</a:t>
            </a:r>
            <a:endParaRPr lang="fr-FR" alt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85" y="1043211"/>
            <a:ext cx="8550950" cy="4966554"/>
          </a:xfrm>
        </p:spPr>
        <p:txBody>
          <a:bodyPr/>
          <a:lstStyle/>
          <a:p>
            <a:r>
              <a:rPr lang="en-US" dirty="0"/>
              <a:t>Improved Modelling of Electrical Thruster Induced Plasma plume Interaction</a:t>
            </a:r>
          </a:p>
          <a:p>
            <a:pPr algn="just"/>
            <a:endParaRPr lang="en-GB" altLang="en-US" dirty="0"/>
          </a:p>
          <a:p>
            <a:pPr algn="just"/>
            <a:r>
              <a:rPr lang="en-GB" altLang="en-US" dirty="0" smtClean="0"/>
              <a:t>Need for accurate modelling of the plume effects on the spacecraft </a:t>
            </a:r>
          </a:p>
          <a:p>
            <a:pPr marL="0" indent="0" algn="just">
              <a:buNone/>
            </a:pPr>
            <a:r>
              <a:rPr lang="en-GB" altLang="en-US" dirty="0">
                <a:sym typeface="Symbol"/>
              </a:rPr>
              <a:t>	</a:t>
            </a:r>
            <a:r>
              <a:rPr lang="en-GB" altLang="en-US" dirty="0" smtClean="0">
                <a:sym typeface="Symbol"/>
              </a:rPr>
              <a:t> </a:t>
            </a:r>
            <a:r>
              <a:rPr lang="en-GB" altLang="en-US" dirty="0" smtClean="0">
                <a:sym typeface="Symbol"/>
              </a:rPr>
              <a:t>new SPIS developments that can be divided in four sub-topics:</a:t>
            </a:r>
          </a:p>
          <a:p>
            <a:pPr algn="just"/>
            <a:endParaRPr lang="en-GB" altLang="en-US" sz="800" dirty="0" smtClean="0">
              <a:sym typeface="Symbol"/>
            </a:endParaRPr>
          </a:p>
          <a:p>
            <a:pPr marL="0" indent="0" algn="just">
              <a:buNone/>
            </a:pPr>
            <a:r>
              <a:rPr lang="en-GB" altLang="en-US" dirty="0">
                <a:sym typeface="Symbol"/>
              </a:rPr>
              <a:t>	</a:t>
            </a:r>
            <a:r>
              <a:rPr lang="en-GB" altLang="en-US" dirty="0" smtClean="0">
                <a:sym typeface="Symbol"/>
              </a:rPr>
              <a:t>thruster </a:t>
            </a:r>
            <a:r>
              <a:rPr lang="en-GB" altLang="en-US" dirty="0" smtClean="0">
                <a:sym typeface="Symbol"/>
              </a:rPr>
              <a:t>and environment definition</a:t>
            </a:r>
          </a:p>
          <a:p>
            <a:pPr marL="0" indent="0" algn="just">
              <a:buNone/>
            </a:pPr>
            <a:r>
              <a:rPr lang="en-GB" altLang="en-US" dirty="0" smtClean="0">
                <a:sym typeface="Symbol"/>
              </a:rPr>
              <a:t>	accurate plume modelling</a:t>
            </a:r>
          </a:p>
          <a:p>
            <a:pPr marL="0" indent="0" algn="just">
              <a:buNone/>
            </a:pPr>
            <a:r>
              <a:rPr lang="en-GB" altLang="en-US" dirty="0" smtClean="0">
                <a:sym typeface="Symbol"/>
              </a:rPr>
              <a:t>	electric </a:t>
            </a:r>
            <a:r>
              <a:rPr lang="en-GB" altLang="en-US" dirty="0" smtClean="0">
                <a:sym typeface="Symbol"/>
              </a:rPr>
              <a:t>circuit closure through the plasma</a:t>
            </a:r>
          </a:p>
          <a:p>
            <a:pPr marL="0" indent="0" algn="just">
              <a:buNone/>
            </a:pPr>
            <a:r>
              <a:rPr lang="en-GB" altLang="en-US" dirty="0" smtClean="0">
                <a:sym typeface="Symbol"/>
              </a:rPr>
              <a:t>	erosion and contamination</a:t>
            </a:r>
          </a:p>
          <a:p>
            <a:pPr algn="just"/>
            <a:endParaRPr lang="en-GB" altLang="en-US" dirty="0">
              <a:sym typeface="Symbol"/>
            </a:endParaRPr>
          </a:p>
          <a:p>
            <a:pPr algn="just"/>
            <a:r>
              <a:rPr lang="en-GB" altLang="en-US" dirty="0" smtClean="0">
                <a:sym typeface="Symbol"/>
              </a:rPr>
              <a:t>New developments must be numerically tested and physically validated</a:t>
            </a:r>
          </a:p>
          <a:p>
            <a:pPr algn="just"/>
            <a:endParaRPr lang="en-GB" altLang="en-US" dirty="0">
              <a:sym typeface="Symbol"/>
            </a:endParaRPr>
          </a:p>
          <a:p>
            <a:pPr algn="just"/>
            <a:endParaRPr lang="en-GB" altLang="en-US" dirty="0" smtClean="0">
              <a:sym typeface="Symbol"/>
            </a:endParaRPr>
          </a:p>
          <a:p>
            <a:pPr algn="just"/>
            <a:r>
              <a:rPr lang="en-GB" altLang="en-US" dirty="0" smtClean="0">
                <a:sym typeface="Symbol"/>
              </a:rPr>
              <a:t>Operational use needs early user feedback and user friendly packaging.</a:t>
            </a:r>
          </a:p>
        </p:txBody>
      </p:sp>
      <p:cxnSp>
        <p:nvCxnSpPr>
          <p:cNvPr id="6" name="Connecteur droit avec flèche 5"/>
          <p:cNvCxnSpPr>
            <a:endCxn id="9" idx="1"/>
          </p:cNvCxnSpPr>
          <p:nvPr/>
        </p:nvCxnSpPr>
        <p:spPr bwMode="auto">
          <a:xfrm>
            <a:off x="4859015" y="2912981"/>
            <a:ext cx="1152128" cy="69569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6011143" y="2699395"/>
            <a:ext cx="424847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user interface developments</a:t>
            </a:r>
          </a:p>
          <a:p>
            <a:r>
              <a:rPr lang="en-US" sz="1400" i="1" dirty="0" smtClean="0">
                <a:solidFill>
                  <a:srgbClr val="FF0000"/>
                </a:solidFill>
              </a:rPr>
              <a:t>with technical/scientific inputs</a:t>
            </a:r>
            <a:endParaRPr lang="en-US" sz="1400" i="1" dirty="0">
              <a:solidFill>
                <a:srgbClr val="FF00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>
            <a:off x="4282951" y="3275460"/>
            <a:ext cx="1728192" cy="216024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Connecteur droit avec flèche 15"/>
          <p:cNvCxnSpPr/>
          <p:nvPr/>
        </p:nvCxnSpPr>
        <p:spPr bwMode="auto">
          <a:xfrm flipV="1">
            <a:off x="4282951" y="3747704"/>
            <a:ext cx="1728192" cy="175828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Connecteur droit avec flèche 18"/>
          <p:cNvCxnSpPr/>
          <p:nvPr/>
        </p:nvCxnSpPr>
        <p:spPr bwMode="auto">
          <a:xfrm>
            <a:off x="5579095" y="3635500"/>
            <a:ext cx="432048" cy="0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Connecteur droit avec flèche 22"/>
          <p:cNvCxnSpPr/>
          <p:nvPr/>
        </p:nvCxnSpPr>
        <p:spPr bwMode="auto">
          <a:xfrm flipV="1">
            <a:off x="4066927" y="3835618"/>
            <a:ext cx="1944216" cy="551774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2" name="ZoneTexte 21"/>
          <p:cNvSpPr txBox="1"/>
          <p:nvPr/>
        </p:nvSpPr>
        <p:spPr>
          <a:xfrm>
            <a:off x="6011143" y="3385754"/>
            <a:ext cx="2573140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Numerical and physical model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developments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 bwMode="auto">
          <a:xfrm>
            <a:off x="5795119" y="4787628"/>
            <a:ext cx="216024" cy="252028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4787007" y="5046105"/>
            <a:ext cx="4132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comparison with data and background experience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 bwMode="auto">
          <a:xfrm flipH="1">
            <a:off x="2986807" y="5723732"/>
            <a:ext cx="432048" cy="62562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0" name="ZoneTexte 29"/>
          <p:cNvSpPr txBox="1"/>
          <p:nvPr/>
        </p:nvSpPr>
        <p:spPr>
          <a:xfrm>
            <a:off x="1066928" y="5797386"/>
            <a:ext cx="2351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E6AF00"/>
                </a:solidFill>
              </a:rPr>
              <a:t>test by </a:t>
            </a:r>
            <a:r>
              <a:rPr lang="en-US" sz="1400" u="sng" dirty="0" smtClean="0">
                <a:solidFill>
                  <a:srgbClr val="E6AF00"/>
                </a:solidFill>
              </a:rPr>
              <a:t>“external” end users</a:t>
            </a:r>
            <a:endParaRPr lang="en-US" sz="1400" u="sng" dirty="0">
              <a:solidFill>
                <a:srgbClr val="E6AF00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 bwMode="auto">
          <a:xfrm>
            <a:off x="5687107" y="5701259"/>
            <a:ext cx="216024" cy="166489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4" name="ZoneTexte 23"/>
          <p:cNvSpPr txBox="1"/>
          <p:nvPr/>
        </p:nvSpPr>
        <p:spPr>
          <a:xfrm>
            <a:off x="5579095" y="5848274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software production and dissemination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of the project: beginning of this year</a:t>
            </a:r>
          </a:p>
          <a:p>
            <a:r>
              <a:rPr lang="en-US" dirty="0" smtClean="0"/>
              <a:t>Implementation end: beginning of 2017</a:t>
            </a:r>
          </a:p>
          <a:p>
            <a:r>
              <a:rPr lang="en-US" dirty="0" smtClean="0"/>
              <a:t>Validation phase in 2017</a:t>
            </a:r>
          </a:p>
          <a:p>
            <a:r>
              <a:rPr lang="en-US" dirty="0" smtClean="0"/>
              <a:t>First public release (beta version): end of 2017</a:t>
            </a:r>
          </a:p>
          <a:p>
            <a:pPr lvl="1"/>
            <a:r>
              <a:rPr lang="en-US" dirty="0" smtClean="0"/>
              <a:t>Includes the contribution of the both projects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EF6FB-AD6B-4AF2-8907-8A608D060C1B}" type="slidenum">
              <a:rPr lang="fr-FR" altLang="en-US" smtClean="0"/>
              <a:pPr/>
              <a:t>16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14557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Plasma collection by the surfaces (X3 </a:t>
            </a:r>
            <a:r>
              <a:rPr lang="fr-FR" dirty="0" err="1" smtClean="0"/>
              <a:t>thruster</a:t>
            </a:r>
            <a:r>
              <a:rPr lang="fr-FR" dirty="0" smtClean="0"/>
              <a:t> flux)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094549"/>
            <a:ext cx="8997950" cy="2049075"/>
          </a:xfrm>
        </p:spPr>
        <p:txBody>
          <a:bodyPr/>
          <a:lstStyle/>
          <a:p>
            <a:r>
              <a:rPr lang="en-US" dirty="0" smtClean="0"/>
              <a:t>SPT100 </a:t>
            </a:r>
            <a:r>
              <a:rPr lang="en-US" dirty="0"/>
              <a:t>type of thruster </a:t>
            </a:r>
            <a:r>
              <a:rPr lang="en-US" dirty="0" smtClean="0"/>
              <a:t>not </a:t>
            </a:r>
            <a:r>
              <a:rPr lang="en-US" dirty="0"/>
              <a:t>sufficient for an OT of a telecom </a:t>
            </a:r>
            <a:r>
              <a:rPr lang="en-US" dirty="0" smtClean="0"/>
              <a:t>spacecraft  </a:t>
            </a:r>
            <a:r>
              <a:rPr lang="en-US" dirty="0" smtClean="0">
                <a:sym typeface="Wingdings" panose="05000000000000000000" pitchFamily="2" charset="2"/>
              </a:rPr>
              <a:t> several higher power thruster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/>
              <a:t>X3 the source flux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qualitatively </a:t>
            </a:r>
            <a:r>
              <a:rPr lang="en-US" dirty="0"/>
              <a:t>the same </a:t>
            </a:r>
            <a:r>
              <a:rPr lang="en-US" dirty="0" smtClean="0"/>
              <a:t>results but </a:t>
            </a:r>
            <a:r>
              <a:rPr lang="en-US" dirty="0"/>
              <a:t>the </a:t>
            </a:r>
            <a:r>
              <a:rPr lang="en-US" dirty="0" smtClean="0"/>
              <a:t>collected current X9:</a:t>
            </a:r>
          </a:p>
          <a:p>
            <a:pPr lvl="1"/>
            <a:r>
              <a:rPr lang="en-US" dirty="0" smtClean="0"/>
              <a:t>Density of primary ions X3</a:t>
            </a:r>
          </a:p>
          <a:p>
            <a:pPr lvl="1"/>
            <a:r>
              <a:rPr lang="fr-FR" dirty="0" err="1" smtClean="0"/>
              <a:t>Density</a:t>
            </a:r>
            <a:r>
              <a:rPr lang="fr-FR" dirty="0" smtClean="0"/>
              <a:t> of </a:t>
            </a:r>
            <a:r>
              <a:rPr lang="fr-FR" dirty="0" err="1" smtClean="0"/>
              <a:t>neutrals</a:t>
            </a:r>
            <a:r>
              <a:rPr lang="fr-FR" dirty="0" smtClean="0"/>
              <a:t> X3</a:t>
            </a:r>
          </a:p>
          <a:p>
            <a:pPr lvl="1"/>
            <a:r>
              <a:rPr lang="fr-FR" dirty="0" err="1" smtClean="0"/>
              <a:t>Thus</a:t>
            </a:r>
            <a:r>
              <a:rPr lang="fr-FR" dirty="0" smtClean="0"/>
              <a:t> source </a:t>
            </a:r>
            <a:r>
              <a:rPr lang="fr-FR" dirty="0" err="1" smtClean="0"/>
              <a:t>term</a:t>
            </a:r>
            <a:r>
              <a:rPr lang="fr-FR" dirty="0" smtClean="0"/>
              <a:t> of CEX X9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14FF2-4E80-4551-91FB-8CD04F91F71A}" type="slidenum">
              <a:rPr lang="fr-FR" altLang="fr-FR" smtClean="0"/>
              <a:pPr/>
              <a:t>17</a:t>
            </a:fld>
            <a:endParaRPr lang="fr-FR" altLang="fr-FR"/>
          </a:p>
        </p:txBody>
      </p:sp>
      <p:pic>
        <p:nvPicPr>
          <p:cNvPr id="424962" name="Image 69" descr="U:\ETUDES\ETUDES-CNES\2015.RetT.Charging\R2.RetTCNES.2015\24XXX.Propu\Rapports\Images-Exec\16-collCEX-front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0" y="1214229"/>
            <a:ext cx="3780420" cy="262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Image 70" descr="U:\ETUDES\ETUDES-CNES\2015.RetT.Charging\R2.RetTCNES.2015\24XXX.Propu\Rapports\Images-Exec\16-collCEX-rear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99" y="1214228"/>
            <a:ext cx="3780421" cy="262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3480" y="899195"/>
            <a:ext cx="440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Front face </a:t>
            </a:r>
            <a:r>
              <a:rPr lang="en-US" sz="1600" b="1" dirty="0" err="1" smtClean="0">
                <a:latin typeface="+mj-lt"/>
              </a:rPr>
              <a:t>wrt</a:t>
            </a:r>
            <a:r>
              <a:rPr lang="en-US" sz="1600" b="1" dirty="0" smtClean="0">
                <a:latin typeface="+mj-lt"/>
              </a:rPr>
              <a:t> thruster</a:t>
            </a:r>
            <a:endParaRPr lang="en-US" sz="1600" b="1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31577" y="899195"/>
            <a:ext cx="440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Rear face </a:t>
            </a:r>
            <a:r>
              <a:rPr lang="en-US" sz="1600" b="1" dirty="0" err="1" smtClean="0">
                <a:latin typeface="+mj-lt"/>
              </a:rPr>
              <a:t>wrt</a:t>
            </a:r>
            <a:r>
              <a:rPr lang="en-US" sz="1600" b="1" dirty="0" smtClean="0">
                <a:latin typeface="+mj-lt"/>
              </a:rPr>
              <a:t> thruster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567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Erosion and </a:t>
            </a:r>
            <a:r>
              <a:rPr lang="fr-FR" dirty="0" smtClean="0"/>
              <a:t>contamination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power </a:t>
            </a:r>
            <a:r>
              <a:rPr lang="fr-FR" dirty="0" err="1" smtClean="0"/>
              <a:t>thruster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174670"/>
            <a:ext cx="8997950" cy="1554020"/>
          </a:xfrm>
        </p:spPr>
        <p:txBody>
          <a:bodyPr/>
          <a:lstStyle/>
          <a:p>
            <a:r>
              <a:rPr lang="en-US" dirty="0" smtClean="0"/>
              <a:t>Increase </a:t>
            </a:r>
            <a:r>
              <a:rPr lang="en-US" dirty="0"/>
              <a:t>by a factor of 3 of the thruster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increases by a factor of 3 the contamination </a:t>
            </a:r>
            <a:r>
              <a:rPr lang="en-US" dirty="0" smtClean="0"/>
              <a:t>rate</a:t>
            </a:r>
          </a:p>
          <a:p>
            <a:r>
              <a:rPr lang="en-US" dirty="0"/>
              <a:t>the increase of the plasma density </a:t>
            </a:r>
            <a:endParaRPr lang="en-US" dirty="0" smtClean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the </a:t>
            </a:r>
            <a:r>
              <a:rPr lang="en-US" dirty="0"/>
              <a:t>effect of plasma contactor by the thruster more </a:t>
            </a:r>
            <a:r>
              <a:rPr lang="en-US" dirty="0" smtClean="0"/>
              <a:t>efficient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 lower potential difference thus less ion current collection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14FF2-4E80-4551-91FB-8CD04F91F71A}" type="slidenum">
              <a:rPr lang="fr-FR" altLang="fr-FR" smtClean="0"/>
              <a:pPr/>
              <a:t>18</a:t>
            </a:fld>
            <a:endParaRPr lang="fr-FR" altLang="fr-FR" dirty="0"/>
          </a:p>
        </p:txBody>
      </p:sp>
      <p:pic>
        <p:nvPicPr>
          <p:cNvPr id="427010" name="Image 74" descr="U:\ETUDES\ETUDES-CNES\2015.RetT.Charging\R2.RetTCNES.2015\24XXX.Propu\Rapports\Images-Exec\16-erodedProducts.tif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7"/>
          <a:stretch/>
        </p:blipFill>
        <p:spPr bwMode="auto">
          <a:xfrm>
            <a:off x="4773871" y="994083"/>
            <a:ext cx="3094130" cy="149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011" name="Image 72" descr="U:\ETUDES\ETUDES-CNES\2015.RetT.Charging\R2.RetTCNES.2015\24XXX.Propu\Rapports\Images-Exec\16-contaFlux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81" y="2556468"/>
            <a:ext cx="3100969" cy="245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" descr="U:\ETUDES\ETUDES-CNES\2015.RetT.Charging\R2.RetTCNES.2015\24XXX.Propu\Rapports\Images-Exec\15-eroded.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32" y="989205"/>
            <a:ext cx="314289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6" descr="U:\ETUDES\ETUDES-CNES\2015.RetT.Charging\R2.RetTCNES.2015\24XXX.Propu\Rapports\Images-Exec\15-ErodedFluxes.tif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25" y="2556469"/>
            <a:ext cx="3134288" cy="245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0" y="2453463"/>
            <a:ext cx="1444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Simple SPT100 type thruster</a:t>
            </a:r>
            <a:endParaRPr lang="en-US" sz="1600" b="1" dirty="0"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739334" y="2575390"/>
            <a:ext cx="1260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Thruster flux X3</a:t>
            </a:r>
            <a:endParaRPr lang="en-US" sz="1600" b="1" dirty="0">
              <a:latin typeface="+mj-lt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4633990" y="944200"/>
            <a:ext cx="0" cy="423047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39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exchange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EF6FB-AD6B-4AF2-8907-8A608D060C1B}" type="slidenum">
              <a:rPr lang="fr-FR" altLang="en-US" smtClean="0"/>
              <a:pPr/>
              <a:t>19</a:t>
            </a:fld>
            <a:endParaRPr lang="fr-FR" altLang="en-US"/>
          </a:p>
        </p:txBody>
      </p:sp>
      <p:sp>
        <p:nvSpPr>
          <p:cNvPr id="5" name="Ellipse 4"/>
          <p:cNvSpPr/>
          <p:nvPr/>
        </p:nvSpPr>
        <p:spPr>
          <a:xfrm>
            <a:off x="1201269" y="3511220"/>
            <a:ext cx="630070" cy="63007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/>
              <a:t>Xe</a:t>
            </a:r>
            <a:r>
              <a:rPr lang="en-US" sz="1100" b="1" dirty="0" smtClean="0"/>
              <a:t>+</a:t>
            </a:r>
            <a:endParaRPr lang="en-US" sz="1100" b="1" dirty="0"/>
          </a:p>
        </p:txBody>
      </p:sp>
      <p:cxnSp>
        <p:nvCxnSpPr>
          <p:cNvPr id="6" name="Connecteur droit avec flèche 5"/>
          <p:cNvCxnSpPr>
            <a:stCxn id="5" idx="0"/>
          </p:cNvCxnSpPr>
          <p:nvPr/>
        </p:nvCxnSpPr>
        <p:spPr>
          <a:xfrm flipV="1">
            <a:off x="1516304" y="1913821"/>
            <a:ext cx="0" cy="159739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2269048" y="3023455"/>
            <a:ext cx="630070" cy="6300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/>
              <a:t>Xe</a:t>
            </a:r>
            <a:endParaRPr lang="en-US" sz="1100" b="1" dirty="0"/>
          </a:p>
        </p:txBody>
      </p:sp>
      <p:cxnSp>
        <p:nvCxnSpPr>
          <p:cNvPr id="8" name="Connecteur droit avec flèche 7"/>
          <p:cNvCxnSpPr>
            <a:stCxn id="7" idx="7"/>
          </p:cNvCxnSpPr>
          <p:nvPr/>
        </p:nvCxnSpPr>
        <p:spPr>
          <a:xfrm flipV="1">
            <a:off x="2806846" y="2851741"/>
            <a:ext cx="304873" cy="263986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4138935" y="3650441"/>
            <a:ext cx="630070" cy="6300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/>
              <a:t>Xe</a:t>
            </a:r>
            <a:endParaRPr lang="en-US" sz="1100" b="1" dirty="0"/>
          </a:p>
        </p:txBody>
      </p:sp>
      <p:cxnSp>
        <p:nvCxnSpPr>
          <p:cNvPr id="10" name="Connecteur droit avec flèche 9"/>
          <p:cNvCxnSpPr>
            <a:stCxn id="9" idx="0"/>
          </p:cNvCxnSpPr>
          <p:nvPr/>
        </p:nvCxnSpPr>
        <p:spPr>
          <a:xfrm flipV="1">
            <a:off x="4453970" y="2053042"/>
            <a:ext cx="0" cy="159739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5206714" y="3162676"/>
            <a:ext cx="630070" cy="63007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/>
              <a:t>Xe</a:t>
            </a:r>
            <a:r>
              <a:rPr lang="en-US" sz="1100" b="1" dirty="0" smtClean="0"/>
              <a:t>+</a:t>
            </a:r>
            <a:endParaRPr lang="en-US" sz="1100" b="1" dirty="0"/>
          </a:p>
        </p:txBody>
      </p:sp>
      <p:cxnSp>
        <p:nvCxnSpPr>
          <p:cNvPr id="12" name="Connecteur droit avec flèche 11"/>
          <p:cNvCxnSpPr>
            <a:stCxn id="11" idx="7"/>
          </p:cNvCxnSpPr>
          <p:nvPr/>
        </p:nvCxnSpPr>
        <p:spPr>
          <a:xfrm flipV="1">
            <a:off x="5744512" y="3023455"/>
            <a:ext cx="272292" cy="23149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èche droite 12"/>
          <p:cNvSpPr/>
          <p:nvPr/>
        </p:nvSpPr>
        <p:spPr>
          <a:xfrm>
            <a:off x="3283840" y="3226590"/>
            <a:ext cx="630070" cy="4542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5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 </a:t>
            </a:r>
            <a:r>
              <a:rPr lang="en-US" dirty="0" smtClean="0">
                <a:sym typeface="Wingdings" panose="05000000000000000000" pitchFamily="2" charset="2"/>
              </a:rPr>
              <a:t> All electric orbit transfer of GEO spacecraft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Analysis of electrostatic risk during the OT phase: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Plume interaction with spacecraft: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Plasma induced discharge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Current collection by SA  power losses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Spacecraft erosion and contamination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Radiation induced effects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Charging effects LEO/MEO/GEO plasmas 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Analysis of the electrostatic risks at GEO (after OT phase)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Change of material properties in surface due to contamination, erosion, </a:t>
            </a:r>
            <a:r>
              <a:rPr lang="en-US" dirty="0" err="1">
                <a:sym typeface="Wingdings" panose="05000000000000000000" pitchFamily="2" charset="2"/>
              </a:rPr>
              <a:t>redeposition</a:t>
            </a:r>
            <a:r>
              <a:rPr lang="en-US" dirty="0">
                <a:sym typeface="Wingdings" panose="05000000000000000000" pitchFamily="2" charset="2"/>
              </a:rPr>
              <a:t> …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Ageing due to radiation or long term internal charging</a:t>
            </a:r>
            <a:endParaRPr lang="en-US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100" y="6521450"/>
            <a:ext cx="1828800" cy="457200"/>
          </a:xfrm>
        </p:spPr>
        <p:txBody>
          <a:bodyPr/>
          <a:lstStyle/>
          <a:p>
            <a:fld id="{5670290A-4046-46BC-8C05-4601CFB88ED4}" type="slidenum">
              <a:rPr lang="fr-FR" altLang="fr-FR"/>
              <a:pPr/>
              <a:t>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930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llipse 37"/>
          <p:cNvSpPr/>
          <p:nvPr/>
        </p:nvSpPr>
        <p:spPr>
          <a:xfrm>
            <a:off x="-2206770" y="1664281"/>
            <a:ext cx="8848268" cy="67507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Plasma plume interaction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spacecraft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23900" y="1034210"/>
            <a:ext cx="5174049" cy="1456421"/>
          </a:xfrm>
        </p:spPr>
        <p:txBody>
          <a:bodyPr/>
          <a:lstStyle/>
          <a:p>
            <a:r>
              <a:rPr lang="en-US" sz="1600" dirty="0" smtClean="0"/>
              <a:t>Plasma plume</a:t>
            </a:r>
          </a:p>
          <a:p>
            <a:pPr lvl="1"/>
            <a:r>
              <a:rPr lang="en-US" sz="1400" dirty="0" err="1" smtClean="0"/>
              <a:t>Xe</a:t>
            </a:r>
            <a:r>
              <a:rPr lang="en-US" sz="1400" dirty="0" smtClean="0"/>
              <a:t>+ generated and accelerated from the thruster</a:t>
            </a:r>
          </a:p>
          <a:p>
            <a:pPr lvl="1"/>
            <a:r>
              <a:rPr lang="en-US" sz="1400" dirty="0" smtClean="0"/>
              <a:t>e- from the cathode</a:t>
            </a:r>
          </a:p>
          <a:p>
            <a:pPr lvl="1"/>
            <a:r>
              <a:rPr lang="en-US" sz="1400" dirty="0" smtClean="0"/>
              <a:t>Quasi-neutral plasma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570" y="6492875"/>
            <a:ext cx="1828800" cy="457200"/>
          </a:xfrm>
        </p:spPr>
        <p:txBody>
          <a:bodyPr/>
          <a:lstStyle/>
          <a:p>
            <a:fld id="{92A14FF2-4E80-4551-91FB-8CD04F91F71A}" type="slidenum">
              <a:rPr lang="fr-FR" altLang="fr-FR" smtClean="0"/>
              <a:pPr/>
              <a:t>3</a:t>
            </a:fld>
            <a:endParaRPr lang="fr-FR" altLang="fr-FR"/>
          </a:p>
        </p:txBody>
      </p:sp>
      <p:sp>
        <p:nvSpPr>
          <p:cNvPr id="7" name="Ellipse 6"/>
          <p:cNvSpPr/>
          <p:nvPr/>
        </p:nvSpPr>
        <p:spPr>
          <a:xfrm>
            <a:off x="-2206770" y="3464480"/>
            <a:ext cx="9046005" cy="2880319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8" y="3599495"/>
            <a:ext cx="6181680" cy="306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rapèze 4"/>
          <p:cNvSpPr/>
          <p:nvPr/>
        </p:nvSpPr>
        <p:spPr>
          <a:xfrm flipV="1">
            <a:off x="1393630" y="1034210"/>
            <a:ext cx="1350149" cy="3318158"/>
          </a:xfrm>
          <a:prstGeom prst="trapezoid">
            <a:avLst>
              <a:gd name="adj" fmla="val 23117"/>
            </a:avLst>
          </a:prstGeom>
          <a:solidFill>
            <a:srgbClr val="FF99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1545939" y="1934310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Plasma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plume</a:t>
            </a:r>
            <a:endParaRPr lang="en-US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9" name="Espace réservé du contenu 2"/>
          <p:cNvSpPr txBox="1">
            <a:spLocks/>
          </p:cNvSpPr>
          <p:nvPr/>
        </p:nvSpPr>
        <p:spPr bwMode="auto">
          <a:xfrm>
            <a:off x="5265586" y="2339355"/>
            <a:ext cx="4003919" cy="145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charset="0"/>
              <a:buChar char="•"/>
              <a:defRPr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charset="0"/>
              <a:buChar char="•"/>
              <a:defRPr sz="16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r>
              <a:rPr lang="en-US" sz="1600" kern="0" dirty="0" smtClean="0"/>
              <a:t>Secondary plasma</a:t>
            </a:r>
          </a:p>
          <a:p>
            <a:pPr lvl="1"/>
            <a:r>
              <a:rPr lang="en-US" sz="1400" kern="0" dirty="0" smtClean="0"/>
              <a:t>Slow </a:t>
            </a:r>
            <a:r>
              <a:rPr lang="en-US" sz="1400" kern="0" dirty="0" err="1" smtClean="0"/>
              <a:t>Xe</a:t>
            </a:r>
            <a:r>
              <a:rPr lang="en-US" sz="1400" kern="0" dirty="0" smtClean="0"/>
              <a:t>+ generated by charge exchange</a:t>
            </a:r>
          </a:p>
          <a:p>
            <a:pPr lvl="1"/>
            <a:r>
              <a:rPr lang="en-US" sz="1400" kern="0" dirty="0" smtClean="0"/>
              <a:t>Attracted by the negative potentials</a:t>
            </a:r>
          </a:p>
        </p:txBody>
      </p:sp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95" y="3464480"/>
            <a:ext cx="1228768" cy="63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Arc 109"/>
          <p:cNvSpPr/>
          <p:nvPr/>
        </p:nvSpPr>
        <p:spPr>
          <a:xfrm>
            <a:off x="2442378" y="3914530"/>
            <a:ext cx="1651552" cy="1218945"/>
          </a:xfrm>
          <a:prstGeom prst="arc">
            <a:avLst/>
          </a:prstGeom>
          <a:ln w="19050">
            <a:solidFill>
              <a:srgbClr val="3366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Espace réservé du contenu 2"/>
          <p:cNvSpPr txBox="1">
            <a:spLocks/>
          </p:cNvSpPr>
          <p:nvPr/>
        </p:nvSpPr>
        <p:spPr bwMode="auto">
          <a:xfrm>
            <a:off x="6298950" y="3808259"/>
            <a:ext cx="2880545" cy="145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charset="0"/>
              <a:buChar char="•"/>
              <a:defRPr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charset="0"/>
              <a:buChar char="•"/>
              <a:defRPr sz="16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r>
              <a:rPr lang="en-US" sz="1600" kern="0" dirty="0" smtClean="0"/>
              <a:t>Current equilibrium ? Between:</a:t>
            </a:r>
          </a:p>
          <a:p>
            <a:pPr lvl="1"/>
            <a:r>
              <a:rPr lang="en-US" sz="1400" kern="0" dirty="0" smtClean="0"/>
              <a:t>Plasma plume</a:t>
            </a:r>
          </a:p>
          <a:p>
            <a:pPr lvl="1"/>
            <a:r>
              <a:rPr lang="en-US" sz="1400" kern="0" dirty="0" smtClean="0"/>
              <a:t>Slow ions collected</a:t>
            </a:r>
          </a:p>
          <a:p>
            <a:pPr lvl="1"/>
            <a:r>
              <a:rPr lang="en-US" sz="1400" kern="0" dirty="0" smtClean="0"/>
              <a:t>Environment</a:t>
            </a:r>
          </a:p>
        </p:txBody>
      </p:sp>
      <p:sp>
        <p:nvSpPr>
          <p:cNvPr id="117" name="ZoneTexte 116"/>
          <p:cNvSpPr txBox="1"/>
          <p:nvPr/>
        </p:nvSpPr>
        <p:spPr>
          <a:xfrm>
            <a:off x="4217987" y="3820251"/>
            <a:ext cx="979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336600"/>
                </a:solidFill>
                <a:latin typeface="+mj-lt"/>
              </a:rPr>
              <a:t>CEX</a:t>
            </a:r>
          </a:p>
          <a:p>
            <a:pPr algn="ctr"/>
            <a:r>
              <a:rPr lang="en-US" sz="1800" b="1" dirty="0" smtClean="0">
                <a:solidFill>
                  <a:srgbClr val="336600"/>
                </a:solidFill>
                <a:latin typeface="+mj-lt"/>
              </a:rPr>
              <a:t>plasma</a:t>
            </a:r>
            <a:endParaRPr lang="en-US" sz="1800" b="1" dirty="0">
              <a:solidFill>
                <a:srgbClr val="336600"/>
              </a:solidFill>
              <a:latin typeface="+mj-lt"/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3066074" y="2370123"/>
            <a:ext cx="1595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6"/>
                </a:solidFill>
                <a:latin typeface="+mj-lt"/>
              </a:rPr>
              <a:t>Environment</a:t>
            </a:r>
          </a:p>
          <a:p>
            <a:pPr algn="ctr"/>
            <a:r>
              <a:rPr lang="en-US" sz="1800" b="1" dirty="0" smtClean="0">
                <a:solidFill>
                  <a:schemeClr val="accent6"/>
                </a:solidFill>
                <a:latin typeface="+mj-lt"/>
              </a:rPr>
              <a:t>plasma</a:t>
            </a:r>
            <a:endParaRPr lang="en-US" sz="1800" b="1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411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3587C-AA55-4A28-AA7F-E08FC40CE3F7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fr-FR" altLang="fr-FR"/>
              <a:t>SPIS simulation principle</a:t>
            </a:r>
          </a:p>
        </p:txBody>
      </p:sp>
      <p:sp>
        <p:nvSpPr>
          <p:cNvPr id="419847" name="Oval 7"/>
          <p:cNvSpPr>
            <a:spLocks noChangeArrowheads="1"/>
          </p:cNvSpPr>
          <p:nvPr/>
        </p:nvSpPr>
        <p:spPr bwMode="auto">
          <a:xfrm>
            <a:off x="3436938" y="2238375"/>
            <a:ext cx="268287" cy="25558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800" b="1">
                <a:solidFill>
                  <a:schemeClr val="accent2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19848" name="Text Box 8"/>
          <p:cNvSpPr txBox="1">
            <a:spLocks noChangeArrowheads="1"/>
          </p:cNvSpPr>
          <p:nvPr/>
        </p:nvSpPr>
        <p:spPr bwMode="auto">
          <a:xfrm>
            <a:off x="2582863" y="2601913"/>
            <a:ext cx="18494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>
                <a:solidFill>
                  <a:schemeClr val="accent2"/>
                </a:solidFill>
                <a:latin typeface="Arial" charset="0"/>
              </a:rPr>
              <a:t>Electric field from:</a:t>
            </a:r>
          </a:p>
          <a:p>
            <a:pPr>
              <a:buFontTx/>
              <a:buChar char="-"/>
            </a:pPr>
            <a:r>
              <a:rPr lang="fr-FR" altLang="fr-FR" sz="1400">
                <a:solidFill>
                  <a:schemeClr val="accent2"/>
                </a:solidFill>
                <a:latin typeface="Arial" charset="0"/>
              </a:rPr>
              <a:t>Particle densities</a:t>
            </a:r>
          </a:p>
          <a:p>
            <a:pPr>
              <a:buFontTx/>
              <a:buChar char="-"/>
            </a:pPr>
            <a:r>
              <a:rPr lang="fr-FR" altLang="fr-FR" sz="1400">
                <a:solidFill>
                  <a:schemeClr val="accent2"/>
                </a:solidFill>
                <a:latin typeface="Arial" charset="0"/>
              </a:rPr>
              <a:t>Boundary conditions</a:t>
            </a:r>
          </a:p>
        </p:txBody>
      </p:sp>
      <p:sp>
        <p:nvSpPr>
          <p:cNvPr id="419849" name="Rectangle 9"/>
          <p:cNvSpPr>
            <a:spLocks noChangeArrowheads="1"/>
          </p:cNvSpPr>
          <p:nvPr/>
        </p:nvSpPr>
        <p:spPr bwMode="auto">
          <a:xfrm>
            <a:off x="2549525" y="2117725"/>
            <a:ext cx="1989138" cy="15478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50" name="Rectangle 10"/>
          <p:cNvSpPr>
            <a:spLocks noChangeArrowheads="1"/>
          </p:cNvSpPr>
          <p:nvPr/>
        </p:nvSpPr>
        <p:spPr bwMode="auto">
          <a:xfrm>
            <a:off x="2562225" y="3829050"/>
            <a:ext cx="1976438" cy="15478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51" name="Rectangle 11"/>
          <p:cNvSpPr>
            <a:spLocks noChangeArrowheads="1"/>
          </p:cNvSpPr>
          <p:nvPr/>
        </p:nvSpPr>
        <p:spPr bwMode="auto">
          <a:xfrm>
            <a:off x="4702175" y="2120900"/>
            <a:ext cx="1979613" cy="154781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52" name="Rectangle 12"/>
          <p:cNvSpPr>
            <a:spLocks noChangeArrowheads="1"/>
          </p:cNvSpPr>
          <p:nvPr/>
        </p:nvSpPr>
        <p:spPr bwMode="auto">
          <a:xfrm>
            <a:off x="4706938" y="3819525"/>
            <a:ext cx="1979612" cy="1547813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53" name="Oval 13"/>
          <p:cNvSpPr>
            <a:spLocks noChangeArrowheads="1"/>
          </p:cNvSpPr>
          <p:nvPr/>
        </p:nvSpPr>
        <p:spPr bwMode="auto">
          <a:xfrm>
            <a:off x="3462338" y="3897313"/>
            <a:ext cx="268287" cy="2555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800" b="1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19854" name="Text Box 14"/>
          <p:cNvSpPr txBox="1">
            <a:spLocks noChangeArrowheads="1"/>
          </p:cNvSpPr>
          <p:nvPr/>
        </p:nvSpPr>
        <p:spPr bwMode="auto">
          <a:xfrm>
            <a:off x="2598738" y="4265613"/>
            <a:ext cx="17700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dirty="0" err="1">
                <a:solidFill>
                  <a:srgbClr val="FF0000"/>
                </a:solidFill>
                <a:latin typeface="Arial" charset="0"/>
              </a:rPr>
              <a:t>Particle</a:t>
            </a:r>
            <a:r>
              <a:rPr lang="fr-FR" altLang="fr-FR" sz="1400" dirty="0">
                <a:solidFill>
                  <a:srgbClr val="FF0000"/>
                </a:solidFill>
                <a:latin typeface="Arial" charset="0"/>
              </a:rPr>
              <a:t> Transport:</a:t>
            </a:r>
          </a:p>
          <a:p>
            <a:pPr>
              <a:buFontTx/>
              <a:buChar char="-"/>
            </a:pPr>
            <a:r>
              <a:rPr lang="fr-FR" altLang="fr-FR" sz="1400" dirty="0" err="1">
                <a:solidFill>
                  <a:srgbClr val="FF0000"/>
                </a:solidFill>
                <a:latin typeface="Arial" charset="0"/>
              </a:rPr>
              <a:t>Space</a:t>
            </a:r>
            <a:r>
              <a:rPr lang="fr-FR" altLang="fr-FR" sz="1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altLang="fr-FR" sz="1400" dirty="0" err="1">
                <a:solidFill>
                  <a:srgbClr val="FF0000"/>
                </a:solidFill>
                <a:latin typeface="Arial" charset="0"/>
              </a:rPr>
              <a:t>environment</a:t>
            </a:r>
            <a:endParaRPr lang="fr-FR" altLang="fr-FR" sz="1400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fr-FR" altLang="fr-FR" sz="1400" dirty="0" err="1">
                <a:solidFill>
                  <a:srgbClr val="FF0000"/>
                </a:solidFill>
                <a:latin typeface="Arial" charset="0"/>
              </a:rPr>
              <a:t>Secondaries</a:t>
            </a:r>
            <a:r>
              <a:rPr lang="fr-FR" altLang="fr-FR" sz="1400" dirty="0">
                <a:solidFill>
                  <a:srgbClr val="FF0000"/>
                </a:solidFill>
                <a:latin typeface="Arial" charset="0"/>
              </a:rPr>
              <a:t> or </a:t>
            </a:r>
          </a:p>
          <a:p>
            <a:r>
              <a:rPr lang="fr-FR" altLang="fr-FR" sz="1400" dirty="0">
                <a:solidFill>
                  <a:srgbClr val="FF0000"/>
                </a:solidFill>
                <a:latin typeface="Arial" charset="0"/>
              </a:rPr>
              <a:t>Sources </a:t>
            </a:r>
            <a:r>
              <a:rPr lang="fr-FR" altLang="fr-FR" sz="1400" dirty="0" err="1">
                <a:solidFill>
                  <a:srgbClr val="FF0000"/>
                </a:solidFill>
                <a:latin typeface="Arial" charset="0"/>
              </a:rPr>
              <a:t>from</a:t>
            </a:r>
            <a:r>
              <a:rPr lang="fr-FR" altLang="fr-FR" sz="1400" dirty="0">
                <a:solidFill>
                  <a:srgbClr val="FF0000"/>
                </a:solidFill>
                <a:latin typeface="Arial" charset="0"/>
              </a:rPr>
              <a:t> S/C</a:t>
            </a:r>
          </a:p>
        </p:txBody>
      </p:sp>
      <p:sp>
        <p:nvSpPr>
          <p:cNvPr id="419855" name="Oval 15"/>
          <p:cNvSpPr>
            <a:spLocks noChangeArrowheads="1"/>
          </p:cNvSpPr>
          <p:nvPr/>
        </p:nvSpPr>
        <p:spPr bwMode="auto">
          <a:xfrm>
            <a:off x="5618163" y="3870325"/>
            <a:ext cx="268287" cy="255588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800" b="1">
                <a:solidFill>
                  <a:srgbClr val="0066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19856" name="Text Box 16"/>
          <p:cNvSpPr txBox="1">
            <a:spLocks noChangeArrowheads="1"/>
          </p:cNvSpPr>
          <p:nvPr/>
        </p:nvSpPr>
        <p:spPr bwMode="auto">
          <a:xfrm>
            <a:off x="4735513" y="4087813"/>
            <a:ext cx="1978025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400">
                <a:solidFill>
                  <a:srgbClr val="006600"/>
                </a:solidFill>
                <a:latin typeface="Arial" charset="0"/>
              </a:rPr>
              <a:t>Interaction with S/C:</a:t>
            </a:r>
          </a:p>
          <a:p>
            <a:pPr>
              <a:buFontTx/>
              <a:buChar char="-"/>
            </a:pPr>
            <a:r>
              <a:rPr lang="fr-FR" altLang="fr-FR" sz="1400">
                <a:solidFill>
                  <a:srgbClr val="006600"/>
                </a:solidFill>
                <a:latin typeface="Arial" charset="0"/>
              </a:rPr>
              <a:t>SEE by electrons</a:t>
            </a:r>
          </a:p>
          <a:p>
            <a:pPr>
              <a:buFontTx/>
              <a:buChar char="-"/>
            </a:pPr>
            <a:r>
              <a:rPr lang="fr-FR" altLang="fr-FR" sz="1400">
                <a:solidFill>
                  <a:srgbClr val="006600"/>
                </a:solidFill>
                <a:latin typeface="Arial" charset="0"/>
              </a:rPr>
              <a:t>SEE by protons</a:t>
            </a:r>
          </a:p>
          <a:p>
            <a:pPr>
              <a:buFontTx/>
              <a:buChar char="-"/>
            </a:pPr>
            <a:r>
              <a:rPr lang="fr-FR" altLang="fr-FR" sz="1400">
                <a:solidFill>
                  <a:srgbClr val="006600"/>
                </a:solidFill>
                <a:latin typeface="Arial" charset="0"/>
              </a:rPr>
              <a:t>Photo-emission</a:t>
            </a:r>
          </a:p>
          <a:p>
            <a:pPr>
              <a:buFontTx/>
              <a:buChar char="-"/>
            </a:pPr>
            <a:r>
              <a:rPr lang="fr-FR" altLang="fr-FR" sz="1400">
                <a:solidFill>
                  <a:srgbClr val="006600"/>
                </a:solidFill>
                <a:latin typeface="Arial" charset="0"/>
              </a:rPr>
              <a:t>Sources</a:t>
            </a:r>
          </a:p>
        </p:txBody>
      </p:sp>
      <p:sp>
        <p:nvSpPr>
          <p:cNvPr id="419857" name="Oval 17"/>
          <p:cNvSpPr>
            <a:spLocks noChangeArrowheads="1"/>
          </p:cNvSpPr>
          <p:nvPr/>
        </p:nvSpPr>
        <p:spPr bwMode="auto">
          <a:xfrm>
            <a:off x="5545138" y="2206625"/>
            <a:ext cx="268287" cy="255588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800" b="1">
                <a:solidFill>
                  <a:schemeClr val="bg2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19858" name="Text Box 18"/>
          <p:cNvSpPr txBox="1">
            <a:spLocks noChangeArrowheads="1"/>
          </p:cNvSpPr>
          <p:nvPr/>
        </p:nvSpPr>
        <p:spPr bwMode="auto">
          <a:xfrm>
            <a:off x="4700588" y="2482850"/>
            <a:ext cx="195421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400">
                <a:solidFill>
                  <a:schemeClr val="bg2"/>
                </a:solidFill>
                <a:latin typeface="Arial" charset="0"/>
              </a:rPr>
              <a:t>Potential on S/C:</a:t>
            </a:r>
          </a:p>
          <a:p>
            <a:pPr>
              <a:buFontTx/>
              <a:buChar char="-"/>
            </a:pPr>
            <a:r>
              <a:rPr lang="fr-FR" altLang="fr-FR" sz="1400">
                <a:solidFill>
                  <a:schemeClr val="bg2"/>
                </a:solidFill>
                <a:latin typeface="Arial" charset="0"/>
              </a:rPr>
              <a:t>Current balance</a:t>
            </a:r>
          </a:p>
          <a:p>
            <a:pPr>
              <a:buFontTx/>
              <a:buChar char="-"/>
            </a:pPr>
            <a:r>
              <a:rPr lang="fr-FR" altLang="fr-FR" sz="1400">
                <a:solidFill>
                  <a:schemeClr val="bg2"/>
                </a:solidFill>
                <a:latin typeface="Arial" charset="0"/>
              </a:rPr>
              <a:t>RLC circuit between S/C elements</a:t>
            </a:r>
          </a:p>
        </p:txBody>
      </p:sp>
      <p:sp>
        <p:nvSpPr>
          <p:cNvPr id="419859" name="AutoShape 19"/>
          <p:cNvSpPr>
            <a:spLocks noChangeArrowheads="1"/>
          </p:cNvSpPr>
          <p:nvPr/>
        </p:nvSpPr>
        <p:spPr bwMode="auto">
          <a:xfrm rot="5400000">
            <a:off x="1006475" y="3538538"/>
            <a:ext cx="727075" cy="317500"/>
          </a:xfrm>
          <a:prstGeom prst="rightArrow">
            <a:avLst>
              <a:gd name="adj1" fmla="val 50000"/>
              <a:gd name="adj2" fmla="val 5725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0" name="AutoShape 20"/>
          <p:cNvSpPr>
            <a:spLocks noChangeArrowheads="1"/>
          </p:cNvSpPr>
          <p:nvPr/>
        </p:nvSpPr>
        <p:spPr bwMode="auto">
          <a:xfrm rot="16200000">
            <a:off x="7453312" y="3473451"/>
            <a:ext cx="727075" cy="317500"/>
          </a:xfrm>
          <a:prstGeom prst="rightArrow">
            <a:avLst>
              <a:gd name="adj1" fmla="val 50000"/>
              <a:gd name="adj2" fmla="val 5725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1" name="AutoShape 21"/>
          <p:cNvSpPr>
            <a:spLocks noChangeArrowheads="1"/>
          </p:cNvSpPr>
          <p:nvPr/>
        </p:nvSpPr>
        <p:spPr bwMode="auto">
          <a:xfrm>
            <a:off x="3749675" y="5715000"/>
            <a:ext cx="2306638" cy="317500"/>
          </a:xfrm>
          <a:prstGeom prst="rightArrow">
            <a:avLst>
              <a:gd name="adj1" fmla="val 50000"/>
              <a:gd name="adj2" fmla="val 181625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2" name="AutoShape 22"/>
          <p:cNvSpPr>
            <a:spLocks noChangeArrowheads="1"/>
          </p:cNvSpPr>
          <p:nvPr/>
        </p:nvSpPr>
        <p:spPr bwMode="auto">
          <a:xfrm rot="10800000">
            <a:off x="3463925" y="1416050"/>
            <a:ext cx="2306638" cy="317500"/>
          </a:xfrm>
          <a:prstGeom prst="rightArrow">
            <a:avLst>
              <a:gd name="adj1" fmla="val 50000"/>
              <a:gd name="adj2" fmla="val 181625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3" name="Text Box 23"/>
          <p:cNvSpPr txBox="1">
            <a:spLocks noChangeArrowheads="1"/>
          </p:cNvSpPr>
          <p:nvPr/>
        </p:nvSpPr>
        <p:spPr bwMode="auto">
          <a:xfrm>
            <a:off x="6838950" y="1033463"/>
            <a:ext cx="1935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fr-FR" sz="1000" i="1">
                <a:solidFill>
                  <a:schemeClr val="bg1"/>
                </a:solidFill>
                <a:latin typeface="Arial" charset="0"/>
              </a:rPr>
              <a:t>courtesy Stanislas Guillemant (IRAP, ONERA)</a:t>
            </a:r>
          </a:p>
        </p:txBody>
      </p:sp>
      <p:pic>
        <p:nvPicPr>
          <p:cNvPr id="25" name="Image 40" descr="U:\ETUDES\ETUDES-CNES\2015.RetT.Charging\R2.RetTCNES.2015\24XXX.Propu\Rapports\Images-Exec\11-Unlimited-PotPlasma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7" y="1246908"/>
            <a:ext cx="2251069" cy="154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14" descr="U:\ETUDES\ETUDES-CNES\2015.RetT.Charging\R2.RetTCNES.2015\24XXX.Propu\Rapports\Images-Exec\15-source.tif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48"/>
          <a:stretch/>
        </p:blipFill>
        <p:spPr bwMode="auto">
          <a:xfrm>
            <a:off x="244478" y="4890052"/>
            <a:ext cx="2251068" cy="13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8" descr="U:\ETUDES\ETUDES-CNES\2015.RetT.Charging\R2.RetTCNES.2015\24XXX.Propu\Rapports\Images-Exec\15-eroded.tif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49" y="4098270"/>
            <a:ext cx="1970116" cy="94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16" descr="U:\ETUDES\ETUDES-CNES\2015.RetT.Charging\R2.RetTCNES.2015\24XXX.Propu\Rapports\Images-Exec\15-ErodedFluxes.tif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49" y="5071596"/>
            <a:ext cx="1976006" cy="154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U:\Com\AIAA_SPACE2015\Pres\Curren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6" t="16331" r="1386" b="29688"/>
          <a:stretch/>
        </p:blipFill>
        <p:spPr bwMode="auto">
          <a:xfrm>
            <a:off x="6961412" y="2067326"/>
            <a:ext cx="1740079" cy="11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Com\AIAA_SPACE2015\Pres\SurfPot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1" t="18321" r="2190" b="40840"/>
          <a:stretch/>
        </p:blipFill>
        <p:spPr bwMode="auto">
          <a:xfrm>
            <a:off x="6960981" y="1034302"/>
            <a:ext cx="1750219" cy="99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6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34210"/>
            <a:ext cx="8997950" cy="5109415"/>
          </a:xfrm>
        </p:spPr>
        <p:txBody>
          <a:bodyPr/>
          <a:lstStyle/>
          <a:p>
            <a:r>
              <a:rPr lang="en-US" sz="1600" dirty="0" smtClean="0"/>
              <a:t>Plasma models:</a:t>
            </a:r>
          </a:p>
          <a:p>
            <a:pPr lvl="1"/>
            <a:r>
              <a:rPr lang="en-US" sz="1400" dirty="0" smtClean="0"/>
              <a:t>Full PIC for all ions species </a:t>
            </a:r>
            <a:r>
              <a:rPr lang="en-US" sz="1400" dirty="0" err="1" smtClean="0"/>
              <a:t>Xe</a:t>
            </a:r>
            <a:r>
              <a:rPr lang="en-US" sz="1400" dirty="0" smtClean="0"/>
              <a:t>+, Xe2+, …, ions from environment (LEO/MEO/GEO) and CEX ions</a:t>
            </a:r>
          </a:p>
          <a:p>
            <a:pPr lvl="1"/>
            <a:r>
              <a:rPr lang="en-US" sz="1400" dirty="0" smtClean="0"/>
              <a:t>Fluid model for electrons: Maxwell-Boltzmann, MB truncated, </a:t>
            </a:r>
            <a:r>
              <a:rPr lang="en-US" sz="1400" dirty="0" err="1" smtClean="0"/>
              <a:t>polytropic</a:t>
            </a:r>
            <a:r>
              <a:rPr lang="en-US" sz="1400" dirty="0" smtClean="0"/>
              <a:t>, …</a:t>
            </a:r>
          </a:p>
          <a:p>
            <a:pPr lvl="1"/>
            <a:r>
              <a:rPr lang="en-US" sz="1400" dirty="0" smtClean="0"/>
              <a:t>Charge exchange collision between fast ions in the plume and neutrals coming from the thruster</a:t>
            </a:r>
          </a:p>
          <a:p>
            <a:pPr lvl="1"/>
            <a:endParaRPr lang="en-US" sz="1400" dirty="0"/>
          </a:p>
          <a:p>
            <a:r>
              <a:rPr lang="en-US" sz="1600" dirty="0" smtClean="0"/>
              <a:t>Thruster source models:</a:t>
            </a:r>
          </a:p>
          <a:p>
            <a:pPr lvl="1"/>
            <a:r>
              <a:rPr lang="en-US" sz="1400" dirty="0" smtClean="0"/>
              <a:t>Standard </a:t>
            </a:r>
            <a:r>
              <a:rPr lang="en-US" sz="1400" dirty="0" err="1" smtClean="0"/>
              <a:t>Maxwellian</a:t>
            </a:r>
            <a:r>
              <a:rPr lang="en-US" sz="1400" dirty="0" smtClean="0"/>
              <a:t> sources: </a:t>
            </a:r>
            <a:r>
              <a:rPr lang="en-US" sz="1400" dirty="0" err="1" smtClean="0"/>
              <a:t>AxisymetricMaxwellian</a:t>
            </a:r>
            <a:r>
              <a:rPr lang="en-US" sz="1400" dirty="0" smtClean="0"/>
              <a:t>, </a:t>
            </a:r>
            <a:r>
              <a:rPr lang="en-US" sz="1400" dirty="0" err="1" smtClean="0"/>
              <a:t>MaxwellianThruster</a:t>
            </a:r>
            <a:r>
              <a:rPr lang="en-US" sz="1400" dirty="0" smtClean="0"/>
              <a:t>, …</a:t>
            </a:r>
          </a:p>
          <a:p>
            <a:pPr lvl="1"/>
            <a:r>
              <a:rPr lang="en-US" sz="1400" dirty="0" smtClean="0"/>
              <a:t>AISEPS sources: SPT100, RIT4, …</a:t>
            </a:r>
          </a:p>
          <a:p>
            <a:pPr lvl="1"/>
            <a:endParaRPr lang="en-US" sz="1400" dirty="0"/>
          </a:p>
          <a:p>
            <a:r>
              <a:rPr lang="en-US" sz="1600" dirty="0" smtClean="0"/>
              <a:t>Electrostatic equilibrium:</a:t>
            </a:r>
          </a:p>
          <a:p>
            <a:pPr lvl="1"/>
            <a:r>
              <a:rPr lang="en-US" sz="1400" dirty="0" smtClean="0"/>
              <a:t>Current balance on the SC</a:t>
            </a:r>
          </a:p>
          <a:p>
            <a:pPr lvl="1"/>
            <a:r>
              <a:rPr lang="en-US" sz="1400" dirty="0" smtClean="0"/>
              <a:t>Plume potential fixed</a:t>
            </a:r>
          </a:p>
          <a:p>
            <a:pPr lvl="1"/>
            <a:r>
              <a:rPr lang="en-US" sz="1400" dirty="0" smtClean="0"/>
              <a:t>SC floating potential </a:t>
            </a:r>
            <a:r>
              <a:rPr lang="en-US" sz="1400" dirty="0" err="1" smtClean="0"/>
              <a:t>wrt</a:t>
            </a:r>
            <a:r>
              <a:rPr lang="en-US" sz="1400" dirty="0" smtClean="0"/>
              <a:t> plume</a:t>
            </a:r>
          </a:p>
          <a:p>
            <a:pPr lvl="1"/>
            <a:endParaRPr lang="en-US" sz="1400" dirty="0"/>
          </a:p>
          <a:p>
            <a:r>
              <a:rPr lang="en-US" sz="1600" dirty="0" smtClean="0"/>
              <a:t>Effect estimated:</a:t>
            </a:r>
          </a:p>
          <a:p>
            <a:pPr lvl="1"/>
            <a:r>
              <a:rPr lang="en-US" sz="1400" dirty="0" smtClean="0"/>
              <a:t>Current collection by SA interconnects</a:t>
            </a:r>
          </a:p>
          <a:p>
            <a:pPr lvl="1"/>
            <a:r>
              <a:rPr lang="en-US" sz="1400" dirty="0" smtClean="0"/>
              <a:t>Erosion </a:t>
            </a:r>
          </a:p>
          <a:p>
            <a:pPr lvl="1"/>
            <a:r>
              <a:rPr lang="en-US" sz="1400" dirty="0" smtClean="0"/>
              <a:t>Contamination</a:t>
            </a:r>
            <a:endParaRPr lang="en-US" sz="1400" dirty="0"/>
          </a:p>
          <a:p>
            <a:endParaRPr lang="en-US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EF6FB-AD6B-4AF2-8907-8A608D060C1B}" type="slidenum">
              <a:rPr lang="fr-FR" altLang="en-US" smtClean="0"/>
              <a:pPr/>
              <a:t>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415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llipse 37"/>
          <p:cNvSpPr/>
          <p:nvPr/>
        </p:nvSpPr>
        <p:spPr>
          <a:xfrm>
            <a:off x="-1719830" y="899195"/>
            <a:ext cx="7226300" cy="364540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Plasma plume interaction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spacecraft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7070" y="1124220"/>
            <a:ext cx="3770879" cy="2574925"/>
          </a:xfrm>
        </p:spPr>
        <p:txBody>
          <a:bodyPr/>
          <a:lstStyle/>
          <a:p>
            <a:r>
              <a:rPr lang="en-US" sz="1600" dirty="0" smtClean="0"/>
              <a:t>Geometry of a standard GEO spacecraft</a:t>
            </a:r>
          </a:p>
          <a:p>
            <a:endParaRPr lang="en-US" sz="900" dirty="0"/>
          </a:p>
          <a:p>
            <a:r>
              <a:rPr lang="en-US" sz="1600" dirty="0" smtClean="0"/>
              <a:t>Electric thruster (type SPT100) on a 1m boom (-Z direction):</a:t>
            </a:r>
          </a:p>
          <a:p>
            <a:pPr lvl="1"/>
            <a:r>
              <a:rPr lang="en-US" sz="1400" dirty="0" smtClean="0"/>
              <a:t>Electron and ion  temp: 5 eV</a:t>
            </a:r>
          </a:p>
          <a:p>
            <a:pPr lvl="1"/>
            <a:r>
              <a:rPr lang="en-US" sz="1400" dirty="0" smtClean="0"/>
              <a:t>Mach number: 5 (125 eV directed –z for ions)</a:t>
            </a:r>
          </a:p>
          <a:p>
            <a:pPr lvl="1"/>
            <a:r>
              <a:rPr lang="en-US" sz="1400" dirty="0" smtClean="0"/>
              <a:t>Ion current: 5 A</a:t>
            </a:r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4520" y="6492875"/>
            <a:ext cx="1828800" cy="457200"/>
          </a:xfrm>
        </p:spPr>
        <p:txBody>
          <a:bodyPr/>
          <a:lstStyle/>
          <a:p>
            <a:fld id="{92A14FF2-4E80-4551-91FB-8CD04F91F71A}" type="slidenum">
              <a:rPr lang="fr-FR" altLang="fr-FR" smtClean="0"/>
              <a:pPr/>
              <a:t>6</a:t>
            </a:fld>
            <a:endParaRPr lang="fr-FR" altLang="fr-FR"/>
          </a:p>
        </p:txBody>
      </p:sp>
      <p:sp>
        <p:nvSpPr>
          <p:cNvPr id="5" name="Cube 2"/>
          <p:cNvSpPr/>
          <p:nvPr/>
        </p:nvSpPr>
        <p:spPr>
          <a:xfrm>
            <a:off x="2242570" y="2425700"/>
            <a:ext cx="2984500" cy="622300"/>
          </a:xfrm>
          <a:prstGeom prst="cube">
            <a:avLst>
              <a:gd name="adj" fmla="val 8862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-1872230" y="1778000"/>
            <a:ext cx="7226300" cy="19939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be 1"/>
          <p:cNvSpPr/>
          <p:nvPr/>
        </p:nvSpPr>
        <p:spPr>
          <a:xfrm>
            <a:off x="1264670" y="2159000"/>
            <a:ext cx="1003300" cy="1003300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ylindre 3"/>
          <p:cNvSpPr/>
          <p:nvPr/>
        </p:nvSpPr>
        <p:spPr>
          <a:xfrm>
            <a:off x="1499620" y="2209800"/>
            <a:ext cx="533400" cy="114300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rapèze 4"/>
          <p:cNvSpPr/>
          <p:nvPr/>
        </p:nvSpPr>
        <p:spPr>
          <a:xfrm flipV="1">
            <a:off x="1445645" y="968375"/>
            <a:ext cx="628650" cy="1298575"/>
          </a:xfrm>
          <a:prstGeom prst="trapezoid">
            <a:avLst>
              <a:gd name="adj" fmla="val 12879"/>
            </a:avLst>
          </a:prstGeom>
          <a:solidFill>
            <a:srgbClr val="FF99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oneTexte 5"/>
          <p:cNvSpPr txBox="1">
            <a:spLocks noChangeArrowheads="1"/>
          </p:cNvSpPr>
          <p:nvPr/>
        </p:nvSpPr>
        <p:spPr bwMode="auto">
          <a:xfrm>
            <a:off x="607445" y="981075"/>
            <a:ext cx="2406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Primary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plasma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Xe</a:t>
            </a:r>
            <a:r>
              <a:rPr kumimoji="0" lang="fr-FR" altLang="fr-FR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+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/ 100-200 eV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N&gt;&gt;10</a:t>
            </a:r>
            <a:r>
              <a:rPr kumimoji="0" lang="fr-FR" altLang="fr-FR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16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m</a:t>
            </a:r>
            <a:r>
              <a:rPr kumimoji="0" lang="fr-FR" altLang="fr-FR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-3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/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altLang="fr-FR" sz="12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&lt; 0,01mm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9"/>
          <p:cNvSpPr txBox="1">
            <a:spLocks noChangeArrowheads="1"/>
          </p:cNvSpPr>
          <p:nvPr/>
        </p:nvSpPr>
        <p:spPr bwMode="auto">
          <a:xfrm>
            <a:off x="2531495" y="1839913"/>
            <a:ext cx="2406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Secondary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plasma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Xe</a:t>
            </a:r>
            <a:r>
              <a:rPr kumimoji="0" lang="fr-FR" altLang="fr-FR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+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/ 20-50 eV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N&lt;10</a:t>
            </a:r>
            <a:r>
              <a:rPr kumimoji="0" lang="fr-FR" altLang="fr-FR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14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m</a:t>
            </a:r>
            <a:r>
              <a:rPr kumimoji="0" lang="fr-FR" altLang="fr-FR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-3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/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altLang="fr-FR" sz="12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&lt; 1mm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ylindre 7"/>
          <p:cNvSpPr>
            <a:spLocks noChangeArrowheads="1"/>
          </p:cNvSpPr>
          <p:nvPr/>
        </p:nvSpPr>
        <p:spPr bwMode="auto">
          <a:xfrm rot="3336259">
            <a:off x="1433739" y="2051844"/>
            <a:ext cx="92075" cy="46037"/>
          </a:xfrm>
          <a:prstGeom prst="ca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rot="10800000"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cteur droit avec flèche 10"/>
          <p:cNvCxnSpPr/>
          <p:nvPr/>
        </p:nvCxnSpPr>
        <p:spPr>
          <a:xfrm flipV="1">
            <a:off x="1464695" y="1758950"/>
            <a:ext cx="53975" cy="246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1525020" y="1839913"/>
            <a:ext cx="131763" cy="184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1572645" y="1963738"/>
            <a:ext cx="168275" cy="123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1572645" y="2125663"/>
            <a:ext cx="193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9"/>
          <p:cNvSpPr txBox="1">
            <a:spLocks noChangeArrowheads="1"/>
          </p:cNvSpPr>
          <p:nvPr/>
        </p:nvSpPr>
        <p:spPr bwMode="auto">
          <a:xfrm>
            <a:off x="1171008" y="1747838"/>
            <a:ext cx="401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r>
              <a:rPr kumimoji="0" lang="fr-FR" altLang="fr-FR" sz="1200" b="1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769370" y="2069325"/>
            <a:ext cx="665163" cy="142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 flipV="1">
            <a:off x="553470" y="2530475"/>
            <a:ext cx="384175" cy="12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763020" y="2069325"/>
            <a:ext cx="6350" cy="4611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769370" y="2879725"/>
            <a:ext cx="6032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763020" y="2654300"/>
            <a:ext cx="0" cy="223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95" y="2079625"/>
            <a:ext cx="3365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Connecteur droit 40"/>
          <p:cNvCxnSpPr/>
          <p:nvPr/>
        </p:nvCxnSpPr>
        <p:spPr>
          <a:xfrm flipH="1">
            <a:off x="553470" y="2635250"/>
            <a:ext cx="3841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 flipV="1">
            <a:off x="1461520" y="3321050"/>
            <a:ext cx="384175" cy="12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1671070" y="3098800"/>
            <a:ext cx="0" cy="222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1671070" y="3444875"/>
            <a:ext cx="0" cy="4667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>
            <a:off x="1461520" y="3425825"/>
            <a:ext cx="3841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1461520" y="3911600"/>
            <a:ext cx="3841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>
            <a:off x="1432945" y="3916363"/>
            <a:ext cx="38100" cy="103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H="1">
            <a:off x="1509145" y="3916363"/>
            <a:ext cx="38100" cy="103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H="1">
            <a:off x="1590108" y="3916363"/>
            <a:ext cx="38100" cy="103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H="1">
            <a:off x="1669483" y="3916363"/>
            <a:ext cx="38100" cy="103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H="1">
            <a:off x="1748858" y="3916363"/>
            <a:ext cx="38100" cy="103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H="1">
            <a:off x="1818708" y="3916363"/>
            <a:ext cx="38100" cy="103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V="1">
            <a:off x="1928245" y="3098800"/>
            <a:ext cx="0" cy="817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ZoneTexte 9"/>
          <p:cNvSpPr txBox="1">
            <a:spLocks noChangeArrowheads="1"/>
          </p:cNvSpPr>
          <p:nvPr/>
        </p:nvSpPr>
        <p:spPr bwMode="auto">
          <a:xfrm>
            <a:off x="1528645" y="4132586"/>
            <a:ext cx="24066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Environment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plasma</a:t>
            </a:r>
          </a:p>
        </p:txBody>
      </p:sp>
      <p:grpSp>
        <p:nvGrpSpPr>
          <p:cNvPr id="20" name="Group 37"/>
          <p:cNvGrpSpPr>
            <a:grpSpLocks noChangeAspect="1"/>
          </p:cNvGrpSpPr>
          <p:nvPr/>
        </p:nvGrpSpPr>
        <p:grpSpPr bwMode="auto">
          <a:xfrm>
            <a:off x="5016500" y="3644500"/>
            <a:ext cx="3938588" cy="2416175"/>
            <a:chOff x="3160" y="2758"/>
            <a:chExt cx="2481" cy="1522"/>
          </a:xfrm>
        </p:grpSpPr>
        <p:sp>
          <p:nvSpPr>
            <p:cNvPr id="21" name="AutoShape 36"/>
            <p:cNvSpPr>
              <a:spLocks noChangeAspect="1" noChangeArrowheads="1" noTextEdit="1"/>
            </p:cNvSpPr>
            <p:nvPr/>
          </p:nvSpPr>
          <p:spPr bwMode="auto">
            <a:xfrm>
              <a:off x="3160" y="2758"/>
              <a:ext cx="2481" cy="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" y="2758"/>
              <a:ext cx="2397" cy="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Line 39"/>
            <p:cNvSpPr>
              <a:spLocks noChangeShapeType="1"/>
            </p:cNvSpPr>
            <p:nvPr/>
          </p:nvSpPr>
          <p:spPr bwMode="auto">
            <a:xfrm flipH="1">
              <a:off x="4629" y="3510"/>
              <a:ext cx="397" cy="25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0"/>
            <p:cNvSpPr>
              <a:spLocks noEditPoints="1"/>
            </p:cNvSpPr>
            <p:nvPr/>
          </p:nvSpPr>
          <p:spPr bwMode="auto">
            <a:xfrm>
              <a:off x="5070" y="3870"/>
              <a:ext cx="166" cy="201"/>
            </a:xfrm>
            <a:custGeom>
              <a:avLst/>
              <a:gdLst>
                <a:gd name="T0" fmla="*/ 160 w 166"/>
                <a:gd name="T1" fmla="*/ 201 h 201"/>
                <a:gd name="T2" fmla="*/ 19 w 166"/>
                <a:gd name="T3" fmla="*/ 30 h 201"/>
                <a:gd name="T4" fmla="*/ 25 w 166"/>
                <a:gd name="T5" fmla="*/ 24 h 201"/>
                <a:gd name="T6" fmla="*/ 166 w 166"/>
                <a:gd name="T7" fmla="*/ 195 h 201"/>
                <a:gd name="T8" fmla="*/ 160 w 166"/>
                <a:gd name="T9" fmla="*/ 201 h 201"/>
                <a:gd name="T10" fmla="*/ 10 w 166"/>
                <a:gd name="T11" fmla="*/ 46 h 201"/>
                <a:gd name="T12" fmla="*/ 0 w 166"/>
                <a:gd name="T13" fmla="*/ 0 h 201"/>
                <a:gd name="T14" fmla="*/ 42 w 166"/>
                <a:gd name="T15" fmla="*/ 19 h 201"/>
                <a:gd name="T16" fmla="*/ 10 w 166"/>
                <a:gd name="T17" fmla="*/ 4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01">
                  <a:moveTo>
                    <a:pt x="160" y="201"/>
                  </a:moveTo>
                  <a:lnTo>
                    <a:pt x="19" y="30"/>
                  </a:lnTo>
                  <a:lnTo>
                    <a:pt x="25" y="24"/>
                  </a:lnTo>
                  <a:lnTo>
                    <a:pt x="166" y="195"/>
                  </a:lnTo>
                  <a:lnTo>
                    <a:pt x="160" y="201"/>
                  </a:lnTo>
                  <a:close/>
                  <a:moveTo>
                    <a:pt x="10" y="46"/>
                  </a:moveTo>
                  <a:lnTo>
                    <a:pt x="0" y="0"/>
                  </a:lnTo>
                  <a:lnTo>
                    <a:pt x="42" y="19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1"/>
            <p:cNvSpPr>
              <a:spLocks noEditPoints="1"/>
            </p:cNvSpPr>
            <p:nvPr/>
          </p:nvSpPr>
          <p:spPr bwMode="auto">
            <a:xfrm>
              <a:off x="5212" y="3784"/>
              <a:ext cx="42" cy="281"/>
            </a:xfrm>
            <a:custGeom>
              <a:avLst/>
              <a:gdLst>
                <a:gd name="T0" fmla="*/ 17 w 42"/>
                <a:gd name="T1" fmla="*/ 281 h 281"/>
                <a:gd name="T2" fmla="*/ 17 w 42"/>
                <a:gd name="T3" fmla="*/ 34 h 281"/>
                <a:gd name="T4" fmla="*/ 25 w 42"/>
                <a:gd name="T5" fmla="*/ 34 h 281"/>
                <a:gd name="T6" fmla="*/ 25 w 42"/>
                <a:gd name="T7" fmla="*/ 281 h 281"/>
                <a:gd name="T8" fmla="*/ 17 w 42"/>
                <a:gd name="T9" fmla="*/ 281 h 281"/>
                <a:gd name="T10" fmla="*/ 0 w 42"/>
                <a:gd name="T11" fmla="*/ 41 h 281"/>
                <a:gd name="T12" fmla="*/ 21 w 42"/>
                <a:gd name="T13" fmla="*/ 0 h 281"/>
                <a:gd name="T14" fmla="*/ 42 w 42"/>
                <a:gd name="T15" fmla="*/ 41 h 281"/>
                <a:gd name="T16" fmla="*/ 0 w 42"/>
                <a:gd name="T17" fmla="*/ 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81">
                  <a:moveTo>
                    <a:pt x="17" y="281"/>
                  </a:moveTo>
                  <a:lnTo>
                    <a:pt x="17" y="34"/>
                  </a:lnTo>
                  <a:lnTo>
                    <a:pt x="25" y="34"/>
                  </a:lnTo>
                  <a:lnTo>
                    <a:pt x="25" y="281"/>
                  </a:lnTo>
                  <a:lnTo>
                    <a:pt x="17" y="281"/>
                  </a:lnTo>
                  <a:close/>
                  <a:moveTo>
                    <a:pt x="0" y="41"/>
                  </a:moveTo>
                  <a:lnTo>
                    <a:pt x="21" y="0"/>
                  </a:lnTo>
                  <a:lnTo>
                    <a:pt x="42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2"/>
            <p:cNvSpPr>
              <a:spLocks noEditPoints="1"/>
            </p:cNvSpPr>
            <p:nvPr/>
          </p:nvSpPr>
          <p:spPr bwMode="auto">
            <a:xfrm>
              <a:off x="5231" y="3967"/>
              <a:ext cx="232" cy="109"/>
            </a:xfrm>
            <a:custGeom>
              <a:avLst/>
              <a:gdLst>
                <a:gd name="T0" fmla="*/ 0 w 232"/>
                <a:gd name="T1" fmla="*/ 101 h 109"/>
                <a:gd name="T2" fmla="*/ 199 w 232"/>
                <a:gd name="T3" fmla="*/ 12 h 109"/>
                <a:gd name="T4" fmla="*/ 203 w 232"/>
                <a:gd name="T5" fmla="*/ 20 h 109"/>
                <a:gd name="T6" fmla="*/ 4 w 232"/>
                <a:gd name="T7" fmla="*/ 109 h 109"/>
                <a:gd name="T8" fmla="*/ 0 w 232"/>
                <a:gd name="T9" fmla="*/ 101 h 109"/>
                <a:gd name="T10" fmla="*/ 186 w 232"/>
                <a:gd name="T11" fmla="*/ 0 h 109"/>
                <a:gd name="T12" fmla="*/ 232 w 232"/>
                <a:gd name="T13" fmla="*/ 2 h 109"/>
                <a:gd name="T14" fmla="*/ 203 w 232"/>
                <a:gd name="T15" fmla="*/ 38 h 109"/>
                <a:gd name="T16" fmla="*/ 186 w 232"/>
                <a:gd name="T1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09">
                  <a:moveTo>
                    <a:pt x="0" y="101"/>
                  </a:moveTo>
                  <a:lnTo>
                    <a:pt x="199" y="12"/>
                  </a:lnTo>
                  <a:lnTo>
                    <a:pt x="203" y="20"/>
                  </a:lnTo>
                  <a:lnTo>
                    <a:pt x="4" y="109"/>
                  </a:lnTo>
                  <a:lnTo>
                    <a:pt x="0" y="101"/>
                  </a:lnTo>
                  <a:close/>
                  <a:moveTo>
                    <a:pt x="186" y="0"/>
                  </a:moveTo>
                  <a:lnTo>
                    <a:pt x="232" y="2"/>
                  </a:lnTo>
                  <a:lnTo>
                    <a:pt x="203" y="38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43"/>
            <p:cNvSpPr>
              <a:spLocks noChangeArrowheads="1"/>
            </p:cNvSpPr>
            <p:nvPr/>
          </p:nvSpPr>
          <p:spPr bwMode="auto">
            <a:xfrm>
              <a:off x="5429" y="4021"/>
              <a:ext cx="11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44"/>
            <p:cNvSpPr>
              <a:spLocks noChangeArrowheads="1"/>
            </p:cNvSpPr>
            <p:nvPr/>
          </p:nvSpPr>
          <p:spPr bwMode="auto">
            <a:xfrm>
              <a:off x="5003" y="3891"/>
              <a:ext cx="11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Y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5238" y="3680"/>
              <a:ext cx="11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Z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" name="Group 48"/>
            <p:cNvGrpSpPr>
              <a:grpSpLocks/>
            </p:cNvGrpSpPr>
            <p:nvPr/>
          </p:nvGrpSpPr>
          <p:grpSpPr bwMode="auto">
            <a:xfrm>
              <a:off x="5021" y="3418"/>
              <a:ext cx="474" cy="172"/>
              <a:chOff x="5021" y="3418"/>
              <a:chExt cx="474" cy="172"/>
            </a:xfrm>
          </p:grpSpPr>
          <p:sp>
            <p:nvSpPr>
              <p:cNvPr id="52" name="Rectangle 46"/>
              <p:cNvSpPr>
                <a:spLocks noChangeArrowheads="1"/>
              </p:cNvSpPr>
              <p:nvPr/>
            </p:nvSpPr>
            <p:spPr bwMode="auto">
              <a:xfrm>
                <a:off x="5021" y="3418"/>
                <a:ext cx="474" cy="1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47"/>
              <p:cNvSpPr>
                <a:spLocks noChangeArrowheads="1"/>
              </p:cNvSpPr>
              <p:nvPr/>
            </p:nvSpPr>
            <p:spPr bwMode="auto">
              <a:xfrm>
                <a:off x="5021" y="3418"/>
                <a:ext cx="474" cy="172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" name="Rectangle 49"/>
            <p:cNvSpPr>
              <a:spLocks noChangeArrowheads="1"/>
            </p:cNvSpPr>
            <p:nvPr/>
          </p:nvSpPr>
          <p:spPr bwMode="auto">
            <a:xfrm>
              <a:off x="5074" y="3453"/>
              <a:ext cx="42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CMX (+Z)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5" name="Group 52"/>
            <p:cNvGrpSpPr>
              <a:grpSpLocks/>
            </p:cNvGrpSpPr>
            <p:nvPr/>
          </p:nvGrpSpPr>
          <p:grpSpPr bwMode="auto">
            <a:xfrm>
              <a:off x="3685" y="3059"/>
              <a:ext cx="267" cy="172"/>
              <a:chOff x="3685" y="3059"/>
              <a:chExt cx="267" cy="172"/>
            </a:xfrm>
          </p:grpSpPr>
          <p:sp>
            <p:nvSpPr>
              <p:cNvPr id="46" name="Rectangle 50"/>
              <p:cNvSpPr>
                <a:spLocks noChangeArrowheads="1"/>
              </p:cNvSpPr>
              <p:nvPr/>
            </p:nvSpPr>
            <p:spPr bwMode="auto">
              <a:xfrm>
                <a:off x="3685" y="3059"/>
                <a:ext cx="267" cy="1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51"/>
              <p:cNvSpPr>
                <a:spLocks noChangeArrowheads="1"/>
              </p:cNvSpPr>
              <p:nvPr/>
            </p:nvSpPr>
            <p:spPr bwMode="auto">
              <a:xfrm>
                <a:off x="3685" y="3059"/>
                <a:ext cx="267" cy="172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6" name="Rectangle 53"/>
            <p:cNvSpPr>
              <a:spLocks noChangeArrowheads="1"/>
            </p:cNvSpPr>
            <p:nvPr/>
          </p:nvSpPr>
          <p:spPr bwMode="auto">
            <a:xfrm>
              <a:off x="3738" y="3094"/>
              <a:ext cx="22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ITO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Line 54"/>
            <p:cNvSpPr>
              <a:spLocks noChangeShapeType="1"/>
            </p:cNvSpPr>
            <p:nvPr/>
          </p:nvSpPr>
          <p:spPr bwMode="auto">
            <a:xfrm>
              <a:off x="3952" y="3145"/>
              <a:ext cx="149" cy="19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0" name="Group 57"/>
            <p:cNvGrpSpPr>
              <a:grpSpLocks/>
            </p:cNvGrpSpPr>
            <p:nvPr/>
          </p:nvGrpSpPr>
          <p:grpSpPr bwMode="auto">
            <a:xfrm>
              <a:off x="3163" y="3519"/>
              <a:ext cx="370" cy="172"/>
              <a:chOff x="3163" y="3519"/>
              <a:chExt cx="370" cy="172"/>
            </a:xfrm>
          </p:grpSpPr>
          <p:sp>
            <p:nvSpPr>
              <p:cNvPr id="44" name="Rectangle 55"/>
              <p:cNvSpPr>
                <a:spLocks noChangeArrowheads="1"/>
              </p:cNvSpPr>
              <p:nvPr/>
            </p:nvSpPr>
            <p:spPr bwMode="auto">
              <a:xfrm>
                <a:off x="3163" y="3519"/>
                <a:ext cx="370" cy="1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/>
            </p:nvSpPr>
            <p:spPr bwMode="auto">
              <a:xfrm>
                <a:off x="3163" y="3519"/>
                <a:ext cx="370" cy="172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3216" y="3554"/>
              <a:ext cx="32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CFRP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59"/>
            <p:cNvSpPr>
              <a:spLocks noChangeShapeType="1"/>
            </p:cNvSpPr>
            <p:nvPr/>
          </p:nvSpPr>
          <p:spPr bwMode="auto">
            <a:xfrm flipH="1">
              <a:off x="3528" y="3414"/>
              <a:ext cx="365" cy="16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Espace réservé du contenu 2"/>
          <p:cNvSpPr txBox="1">
            <a:spLocks/>
          </p:cNvSpPr>
          <p:nvPr/>
        </p:nvSpPr>
        <p:spPr bwMode="auto">
          <a:xfrm>
            <a:off x="0" y="4679615"/>
            <a:ext cx="5149850" cy="217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r>
              <a:rPr lang="en-US" sz="1600" kern="0" dirty="0" smtClean="0"/>
              <a:t>Secondary plasma:</a:t>
            </a:r>
          </a:p>
          <a:p>
            <a:pPr lvl="1"/>
            <a:r>
              <a:rPr lang="en-US" sz="1400" kern="0" dirty="0"/>
              <a:t>generated by charge exchange between primary ions and neutrals from the thruster</a:t>
            </a:r>
          </a:p>
          <a:p>
            <a:endParaRPr lang="en-US" sz="800" kern="0" dirty="0" smtClean="0"/>
          </a:p>
          <a:p>
            <a:r>
              <a:rPr lang="en-US" sz="1600" kern="0" dirty="0" smtClean="0"/>
              <a:t>Environment plasma (LEO / MEO):</a:t>
            </a:r>
          </a:p>
          <a:p>
            <a:pPr lvl="1"/>
            <a:r>
              <a:rPr lang="en-US" sz="1400" kern="0" dirty="0" smtClean="0"/>
              <a:t>Protons at 10 eV / 10</a:t>
            </a:r>
            <a:r>
              <a:rPr lang="en-US" sz="1400" kern="0" baseline="30000" dirty="0" smtClean="0"/>
              <a:t>9</a:t>
            </a:r>
            <a:r>
              <a:rPr lang="en-US" sz="1400" kern="0" dirty="0" smtClean="0"/>
              <a:t> m</a:t>
            </a:r>
            <a:r>
              <a:rPr lang="en-US" sz="1400" kern="0" baseline="30000" dirty="0" smtClean="0"/>
              <a:t>-3</a:t>
            </a:r>
          </a:p>
          <a:p>
            <a:pPr lvl="1"/>
            <a:r>
              <a:rPr lang="en-US" sz="1400" kern="0" dirty="0" smtClean="0"/>
              <a:t>Neutralized by the same population as for the thruster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10691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Plasma </a:t>
            </a:r>
            <a:r>
              <a:rPr lang="fr-FR" dirty="0" err="1" smtClean="0"/>
              <a:t>density</a:t>
            </a:r>
            <a:r>
              <a:rPr lang="fr-FR" dirty="0" smtClean="0"/>
              <a:t> in volume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094550"/>
            <a:ext cx="8997950" cy="2049075"/>
          </a:xfrm>
        </p:spPr>
        <p:txBody>
          <a:bodyPr/>
          <a:lstStyle/>
          <a:p>
            <a:r>
              <a:rPr lang="en-US" dirty="0" smtClean="0"/>
              <a:t>Most of the primary ions are directed in –z </a:t>
            </a:r>
            <a:r>
              <a:rPr lang="en-US" dirty="0" smtClean="0">
                <a:sym typeface="Wingdings" panose="05000000000000000000" pitchFamily="2" charset="2"/>
              </a:rPr>
              <a:t> plume effect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Small amount recollected on the solar arrays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CEX ions generated in the near field of the thruster  highest density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CEX ions attracted by the negative potentials of the SC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Density almost homogeneous at 10</a:t>
            </a:r>
            <a:r>
              <a:rPr lang="en-US" baseline="30000" dirty="0" smtClean="0">
                <a:sym typeface="Wingdings" panose="05000000000000000000" pitchFamily="2" charset="2"/>
              </a:rPr>
              <a:t>11</a:t>
            </a:r>
            <a:r>
              <a:rPr lang="en-US" dirty="0" smtClean="0">
                <a:sym typeface="Wingdings" panose="05000000000000000000" pitchFamily="2" charset="2"/>
              </a:rPr>
              <a:t> m</a:t>
            </a:r>
            <a:r>
              <a:rPr lang="en-US" baseline="30000" dirty="0" smtClean="0">
                <a:sym typeface="Wingdings" panose="05000000000000000000" pitchFamily="2" charset="2"/>
              </a:rPr>
              <a:t>-3</a:t>
            </a:r>
            <a:r>
              <a:rPr lang="en-US" dirty="0" smtClean="0">
                <a:sym typeface="Wingdings" panose="05000000000000000000" pitchFamily="2" charset="2"/>
              </a:rPr>
              <a:t> (higher than environment density)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14FF2-4E80-4551-91FB-8CD04F91F71A}" type="slidenum">
              <a:rPr lang="fr-FR" altLang="fr-FR" smtClean="0"/>
              <a:pPr/>
              <a:t>7</a:t>
            </a:fld>
            <a:endParaRPr lang="fr-FR" altLang="fr-FR"/>
          </a:p>
        </p:txBody>
      </p:sp>
      <p:pic>
        <p:nvPicPr>
          <p:cNvPr id="423938" name="Image 14" descr="U:\ETUDES\ETUDES-CNES\2015.RetT.Charging\R2.RetTCNES.2015\24XXX.Propu\Rapports\Images-Exec\15-source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0" y="1444444"/>
            <a:ext cx="4409957" cy="229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3939" name="Image 1" descr="U:\ETUDES\ETUDES-CNES\2015.RetT.Charging\R2.RetTCNES.2015\24XXX.Propu\Rapports\Images-Exec\15-CEX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11" y="1444443"/>
            <a:ext cx="4409959" cy="22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3480" y="1100701"/>
            <a:ext cx="440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Density of primary ions</a:t>
            </a:r>
            <a:endParaRPr lang="en-US" sz="1600" b="1" dirty="0"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31577" y="1100701"/>
            <a:ext cx="440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Density of charge exchanged ions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93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Electric </a:t>
            </a:r>
            <a:r>
              <a:rPr lang="fr-FR" dirty="0" err="1" smtClean="0"/>
              <a:t>potential</a:t>
            </a:r>
            <a:r>
              <a:rPr lang="fr-FR" dirty="0" smtClean="0"/>
              <a:t> in volume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824520"/>
            <a:ext cx="8997950" cy="1869055"/>
          </a:xfrm>
        </p:spPr>
        <p:txBody>
          <a:bodyPr/>
          <a:lstStyle/>
          <a:p>
            <a:r>
              <a:rPr lang="en-US" dirty="0" smtClean="0"/>
              <a:t>Potentials reached at the stationary state:</a:t>
            </a:r>
          </a:p>
          <a:p>
            <a:pPr lvl="1"/>
            <a:r>
              <a:rPr lang="en-US" dirty="0" smtClean="0"/>
              <a:t>Maximum potential +102 V (larger thruster cathode </a:t>
            </a:r>
            <a:r>
              <a:rPr lang="en-US" dirty="0"/>
              <a:t>+</a:t>
            </a:r>
            <a:r>
              <a:rPr lang="en-US" dirty="0" smtClean="0"/>
              <a:t>80 </a:t>
            </a:r>
            <a:r>
              <a:rPr lang="en-US" dirty="0"/>
              <a:t>V) </a:t>
            </a:r>
            <a:endParaRPr lang="en-US" dirty="0" smtClean="0"/>
          </a:p>
          <a:p>
            <a:pPr lvl="1"/>
            <a:r>
              <a:rPr lang="en-US" dirty="0" smtClean="0"/>
              <a:t>due </a:t>
            </a:r>
            <a:r>
              <a:rPr lang="en-US" dirty="0"/>
              <a:t>to the divergence on the ion flux and the ring geometry </a:t>
            </a:r>
            <a:endParaRPr lang="en-US" dirty="0" smtClean="0"/>
          </a:p>
          <a:p>
            <a:pPr lvl="1"/>
            <a:r>
              <a:rPr lang="en-US" dirty="0" smtClean="0"/>
              <a:t>On </a:t>
            </a:r>
            <a:r>
              <a:rPr lang="en-US" dirty="0"/>
              <a:t>the cover glass </a:t>
            </a:r>
            <a:r>
              <a:rPr lang="en-US" dirty="0" smtClean="0"/>
              <a:t>surfaces: </a:t>
            </a:r>
            <a:r>
              <a:rPr lang="en-US" dirty="0"/>
              <a:t>a floating potential between 0 V and + 35 V is reached and the </a:t>
            </a:r>
            <a:endParaRPr lang="en-US" dirty="0" smtClean="0"/>
          </a:p>
          <a:p>
            <a:pPr lvl="1"/>
            <a:r>
              <a:rPr lang="en-US" dirty="0" smtClean="0"/>
              <a:t>conductive </a:t>
            </a:r>
            <a:r>
              <a:rPr lang="en-US" dirty="0"/>
              <a:t>rear face of the solar array reaches a floating potential of -15. </a:t>
            </a:r>
            <a:endParaRPr lang="en-US" dirty="0" smtClean="0"/>
          </a:p>
          <a:p>
            <a:r>
              <a:rPr lang="en-US" dirty="0" smtClean="0"/>
              <a:t>Mean </a:t>
            </a:r>
            <a:r>
              <a:rPr lang="en-US" dirty="0"/>
              <a:t>energy of the CEX </a:t>
            </a:r>
            <a:r>
              <a:rPr lang="en-US" dirty="0" smtClean="0"/>
              <a:t>ions: </a:t>
            </a:r>
          </a:p>
          <a:p>
            <a:pPr lvl="1"/>
            <a:r>
              <a:rPr lang="en-US" dirty="0" smtClean="0"/>
              <a:t>65 </a:t>
            </a:r>
            <a:r>
              <a:rPr lang="en-US" dirty="0"/>
              <a:t>eV -</a:t>
            </a:r>
            <a:r>
              <a:rPr lang="en-US" dirty="0" smtClean="0"/>
              <a:t> </a:t>
            </a:r>
            <a:r>
              <a:rPr lang="en-US" dirty="0"/>
              <a:t>115 eV on the conductive parts of the spacecraft electrically connected to the spacecraft electrical mass.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14FF2-4E80-4551-91FB-8CD04F91F71A}" type="slidenum">
              <a:rPr lang="fr-FR" altLang="fr-FR" smtClean="0"/>
              <a:pPr/>
              <a:t>8</a:t>
            </a:fld>
            <a:endParaRPr lang="fr-FR" altLang="fr-FR"/>
          </a:p>
        </p:txBody>
      </p:sp>
      <p:pic>
        <p:nvPicPr>
          <p:cNvPr id="423940" name="Image 40" descr="U:\ETUDES\ETUDES-CNES\2015.RetT.Charging\R2.RetTCNES.2015\24XXX.Propu\Rapports\Images-Exec\11-Unlimited-PotPlasma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0" y="1124221"/>
            <a:ext cx="3735415" cy="255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3941" name="Image 39" descr="U:\ETUDES\ETUDES-CNES\2015.RetT.Charging\R2.RetTCNES.2015\24XXX.Propu\Rapports\Images-Exec\11-Unlimited-PotPlume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19" y="1124220"/>
            <a:ext cx="3834991" cy="255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6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Plasma collection by the surfaces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710661"/>
            <a:ext cx="8997950" cy="2544129"/>
          </a:xfrm>
        </p:spPr>
        <p:txBody>
          <a:bodyPr/>
          <a:lstStyle/>
          <a:p>
            <a:r>
              <a:rPr lang="en-US" sz="1600" dirty="0" smtClean="0"/>
              <a:t>Front surfaces </a:t>
            </a:r>
            <a:r>
              <a:rPr lang="en-US" sz="1600" dirty="0" smtClean="0">
                <a:sym typeface="Wingdings" panose="05000000000000000000" pitchFamily="2" charset="2"/>
              </a:rPr>
              <a:t> highest current density of CEX</a:t>
            </a:r>
          </a:p>
          <a:p>
            <a:pPr lvl="1"/>
            <a:r>
              <a:rPr lang="en-US" sz="1400" dirty="0" smtClean="0"/>
              <a:t>from </a:t>
            </a:r>
            <a:r>
              <a:rPr lang="en-US" sz="1400" dirty="0"/>
              <a:t>1 mA/m² near the spacecraft body </a:t>
            </a:r>
            <a:endParaRPr lang="en-US" sz="1400" dirty="0" smtClean="0"/>
          </a:p>
          <a:p>
            <a:pPr lvl="1"/>
            <a:r>
              <a:rPr lang="en-US" sz="1400" dirty="0" smtClean="0"/>
              <a:t>to </a:t>
            </a:r>
            <a:r>
              <a:rPr lang="en-US" sz="1400" dirty="0"/>
              <a:t>10 </a:t>
            </a:r>
            <a:r>
              <a:rPr lang="en-US" sz="1400" dirty="0">
                <a:latin typeface="Symbol" panose="05050102010706020507" pitchFamily="18" charset="2"/>
              </a:rPr>
              <a:t>m</a:t>
            </a:r>
            <a:r>
              <a:rPr lang="en-US" sz="1400" dirty="0"/>
              <a:t>A/m² at the farthest surfaces of the solar array. </a:t>
            </a:r>
            <a:endParaRPr lang="en-US" sz="1400" dirty="0" smtClean="0"/>
          </a:p>
          <a:p>
            <a:r>
              <a:rPr lang="en-US" sz="1600" dirty="0" smtClean="0"/>
              <a:t>Rear surfaces </a:t>
            </a:r>
            <a:r>
              <a:rPr lang="en-US" sz="1600" dirty="0" smtClean="0">
                <a:sym typeface="Wingdings" panose="05000000000000000000" pitchFamily="2" charset="2"/>
              </a:rPr>
              <a:t> very small current collection</a:t>
            </a:r>
          </a:p>
          <a:p>
            <a:pPr lvl="1"/>
            <a:r>
              <a:rPr lang="en-US" sz="1400" dirty="0" smtClean="0"/>
              <a:t>from </a:t>
            </a:r>
            <a:r>
              <a:rPr lang="en-US" sz="1400" dirty="0"/>
              <a:t>0.01 </a:t>
            </a:r>
            <a:r>
              <a:rPr lang="en-US" sz="1400" dirty="0">
                <a:latin typeface="Symbol" panose="05050102010706020507" pitchFamily="18" charset="2"/>
              </a:rPr>
              <a:t>m</a:t>
            </a:r>
            <a:r>
              <a:rPr lang="en-US" sz="1400" dirty="0"/>
              <a:t>A/m² near the spacecraft body </a:t>
            </a:r>
            <a:endParaRPr lang="en-US" sz="1400" dirty="0" smtClean="0"/>
          </a:p>
          <a:p>
            <a:pPr lvl="1"/>
            <a:r>
              <a:rPr lang="en-US" sz="1400" dirty="0" smtClean="0"/>
              <a:t>to </a:t>
            </a:r>
            <a:r>
              <a:rPr lang="en-US" sz="1400" dirty="0"/>
              <a:t>10 </a:t>
            </a:r>
            <a:r>
              <a:rPr lang="en-US" sz="1400" dirty="0">
                <a:latin typeface="Symbol" panose="05050102010706020507" pitchFamily="18" charset="2"/>
              </a:rPr>
              <a:t>m</a:t>
            </a:r>
            <a:r>
              <a:rPr lang="en-US" sz="1400" dirty="0"/>
              <a:t>A/m² at the farthest extremity of the SA. </a:t>
            </a:r>
            <a:endParaRPr lang="en-US" sz="1400" dirty="0" smtClean="0"/>
          </a:p>
          <a:p>
            <a:r>
              <a:rPr lang="en-US" sz="1600" dirty="0" smtClean="0"/>
              <a:t>Current </a:t>
            </a:r>
            <a:r>
              <a:rPr lang="en-US" sz="1600" dirty="0"/>
              <a:t>collection </a:t>
            </a:r>
            <a:r>
              <a:rPr lang="en-US" sz="1600" dirty="0" smtClean="0"/>
              <a:t>gradient due to volume </a:t>
            </a:r>
            <a:r>
              <a:rPr lang="en-US" sz="1600" dirty="0"/>
              <a:t>density </a:t>
            </a:r>
            <a:r>
              <a:rPr lang="en-US" sz="1600" dirty="0" smtClean="0"/>
              <a:t>gradient and surface potential gradient </a:t>
            </a:r>
          </a:p>
          <a:p>
            <a:r>
              <a:rPr lang="en-US" sz="1600" dirty="0" smtClean="0"/>
              <a:t>All the surfaces negatively charged </a:t>
            </a:r>
            <a:r>
              <a:rPr lang="en-US" sz="1600" dirty="0" err="1" smtClean="0"/>
              <a:t>wrt</a:t>
            </a:r>
            <a:r>
              <a:rPr lang="en-US" sz="1600" dirty="0" smtClean="0"/>
              <a:t> </a:t>
            </a:r>
            <a:r>
              <a:rPr lang="en-US" sz="1600" dirty="0"/>
              <a:t>the plasma </a:t>
            </a:r>
            <a:r>
              <a:rPr lang="en-US" sz="1600" dirty="0" smtClean="0"/>
              <a:t>plume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all </a:t>
            </a:r>
            <a:r>
              <a:rPr lang="en-US" sz="1600" dirty="0"/>
              <a:t>surfaces </a:t>
            </a:r>
            <a:r>
              <a:rPr lang="en-US" sz="1600" dirty="0" smtClean="0"/>
              <a:t>attractive </a:t>
            </a:r>
            <a:r>
              <a:rPr lang="en-US" sz="1600" dirty="0"/>
              <a:t>for the CEX </a:t>
            </a:r>
            <a:r>
              <a:rPr lang="en-US" sz="1600" dirty="0" smtClean="0"/>
              <a:t>ions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14FF2-4E80-4551-91FB-8CD04F91F71A}" type="slidenum">
              <a:rPr lang="fr-FR" altLang="fr-FR" smtClean="0"/>
              <a:pPr/>
              <a:t>9</a:t>
            </a:fld>
            <a:endParaRPr lang="fr-FR" altLang="fr-FR"/>
          </a:p>
        </p:txBody>
      </p:sp>
      <p:sp>
        <p:nvSpPr>
          <p:cNvPr id="8" name="ZoneTexte 7"/>
          <p:cNvSpPr txBox="1"/>
          <p:nvPr/>
        </p:nvSpPr>
        <p:spPr>
          <a:xfrm>
            <a:off x="43480" y="989205"/>
            <a:ext cx="440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Front face </a:t>
            </a:r>
            <a:r>
              <a:rPr lang="en-US" sz="1600" b="1" dirty="0" err="1" smtClean="0">
                <a:latin typeface="+mj-lt"/>
              </a:rPr>
              <a:t>wrt</a:t>
            </a:r>
            <a:r>
              <a:rPr lang="en-US" sz="1600" b="1" dirty="0" smtClean="0">
                <a:latin typeface="+mj-lt"/>
              </a:rPr>
              <a:t> thruster</a:t>
            </a:r>
            <a:endParaRPr lang="en-US" sz="1600" b="1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31577" y="989205"/>
            <a:ext cx="440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Rear face </a:t>
            </a:r>
            <a:r>
              <a:rPr lang="en-US" sz="1600" b="1" dirty="0" err="1" smtClean="0">
                <a:latin typeface="+mj-lt"/>
              </a:rPr>
              <a:t>wrt</a:t>
            </a:r>
            <a:r>
              <a:rPr lang="en-US" sz="1600" b="1" dirty="0" smtClean="0">
                <a:latin typeface="+mj-lt"/>
              </a:rPr>
              <a:t> thruster</a:t>
            </a:r>
            <a:endParaRPr lang="en-US" sz="1600" b="1" dirty="0">
              <a:latin typeface="+mj-lt"/>
            </a:endParaRPr>
          </a:p>
        </p:txBody>
      </p:sp>
      <p:pic>
        <p:nvPicPr>
          <p:cNvPr id="2051" name="Image 18" descr="U:\ETUDES\ETUDES-CNES\2015.RetT.Charging\R2.RetTCNES.2015\24XXX.Propu\Rapports\Images-Exec\15-CEXcurrent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14"/>
          <a:stretch>
            <a:fillRect/>
          </a:stretch>
        </p:blipFill>
        <p:spPr bwMode="auto">
          <a:xfrm>
            <a:off x="43480" y="1349245"/>
            <a:ext cx="4420549" cy="211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 24" descr="U:\ETUDES\ETUDES-CNES\2015.RetT.Charging\R2.RetTCNES.2015\24XXX.Propu\Rapports\Images-Exec\15-collCEX-rear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4"/>
          <a:stretch>
            <a:fillRect/>
          </a:stretch>
        </p:blipFill>
        <p:spPr bwMode="auto">
          <a:xfrm>
            <a:off x="4533921" y="1349244"/>
            <a:ext cx="4420549" cy="211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2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e">
  <a:themeElements>
    <a:clrScheme name="tex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x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13955</TotalTime>
  <Words>1429</Words>
  <Application>Microsoft Office PowerPoint</Application>
  <PresentationFormat>Personnalisé</PresentationFormat>
  <Paragraphs>266</Paragraphs>
  <Slides>19</Slides>
  <Notes>0</Notes>
  <HiddenSlides>3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texte</vt:lpstr>
      <vt:lpstr>  SPINE Meeting 2016  On‐going efforts toward plume‐spacecraft interaction modelling</vt:lpstr>
      <vt:lpstr>Introduction</vt:lpstr>
      <vt:lpstr>Plasma plume interaction with spacecraft</vt:lpstr>
      <vt:lpstr>SPIS simulation principle</vt:lpstr>
      <vt:lpstr>Models</vt:lpstr>
      <vt:lpstr>Plasma plume interaction with spacecraft</vt:lpstr>
      <vt:lpstr>Plasma density in volume</vt:lpstr>
      <vt:lpstr>Electric potential in volume</vt:lpstr>
      <vt:lpstr>Plasma collection by the surfaces</vt:lpstr>
      <vt:lpstr>Erosion and contamination</vt:lpstr>
      <vt:lpstr>Background  SPIS 5 heritage</vt:lpstr>
      <vt:lpstr>Background  SPIS 5 heritage</vt:lpstr>
      <vt:lpstr>Ongoing projects  Electron cooling</vt:lpstr>
      <vt:lpstr>Known limitations</vt:lpstr>
      <vt:lpstr>Ongoing projects  SPIS-EP</vt:lpstr>
      <vt:lpstr>Time line</vt:lpstr>
      <vt:lpstr>Plasma collection by the surfaces (X3 thruster flux)</vt:lpstr>
      <vt:lpstr>Erosion and contamination with higher power thruster</vt:lpstr>
      <vt:lpstr>Charge exchange</vt:lpstr>
    </vt:vector>
  </TitlesOfParts>
  <Company>Onera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National d’Études et de Recherches Aérospatiales</dc:title>
  <dc:creator>PLA</dc:creator>
  <cp:lastModifiedBy>Pierre Sarrailh</cp:lastModifiedBy>
  <cp:revision>766</cp:revision>
  <cp:lastPrinted>2005-10-14T09:47:05Z</cp:lastPrinted>
  <dcterms:created xsi:type="dcterms:W3CDTF">2003-11-04T15:00:04Z</dcterms:created>
  <dcterms:modified xsi:type="dcterms:W3CDTF">2016-03-24T07:54:43Z</dcterms:modified>
</cp:coreProperties>
</file>