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92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75" r:id="rId4"/>
    <p:sldId id="262" r:id="rId5"/>
    <p:sldId id="272" r:id="rId6"/>
    <p:sldId id="270" r:id="rId7"/>
    <p:sldId id="273" r:id="rId8"/>
    <p:sldId id="263" r:id="rId9"/>
    <p:sldId id="269" r:id="rId10"/>
    <p:sldId id="271" r:id="rId11"/>
    <p:sldId id="264" r:id="rId12"/>
    <p:sldId id="265" r:id="rId13"/>
    <p:sldId id="266" r:id="rId14"/>
    <p:sldId id="277" r:id="rId15"/>
    <p:sldId id="276" r:id="rId16"/>
    <p:sldId id="258" r:id="rId17"/>
    <p:sldId id="261" r:id="rId18"/>
    <p:sldId id="257" r:id="rId19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5" autoAdjust="0"/>
    <p:restoredTop sz="80934" autoAdjust="0"/>
  </p:normalViewPr>
  <p:slideViewPr>
    <p:cSldViewPr snapToGrid="0">
      <p:cViewPr>
        <p:scale>
          <a:sx n="66" d="100"/>
          <a:sy n="66" d="100"/>
        </p:scale>
        <p:origin x="-427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3/23/2016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7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MCICT ‐ Introduction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 New 1D Internal Charging Tool, to be used for the JUICE mission and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other environments with high radiation‐belt electron fluxes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 Better particle transport treatment than in DICTAT –MC approach –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hence improved current deposition and dose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 Multiple layers of shielding and dielectrics –more layers and more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materials than DICTAT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 DICTAT charging physics model as baseline, but extendable to improved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algorithms or models.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 Time‐dependent environments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 Performance acceptable compared to DICTAT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 To be accessible via SPENVIS (https://www.spenvis.oma.be/)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6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630238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87375" y="2319685"/>
            <a:ext cx="7972425" cy="1077218"/>
          </a:xfrm>
        </p:spPr>
        <p:txBody>
          <a:bodyPr/>
          <a:lstStyle/>
          <a:p>
            <a:r>
              <a:rPr lang="en-US" dirty="0" smtClean="0"/>
              <a:t>ESA Activities and plans in spacecraft plasma interactions</a:t>
            </a:r>
            <a:endParaRPr lang="en-GB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614363" y="4025900"/>
            <a:ext cx="7889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accent1"/>
                </a:solidFill>
              </a:rPr>
              <a:t>A.Hilgers</a:t>
            </a:r>
            <a:r>
              <a:rPr lang="en-GB" dirty="0">
                <a:solidFill>
                  <a:schemeClr val="accent1"/>
                </a:solidFill>
              </a:rPr>
              <a:t>, </a:t>
            </a:r>
            <a:r>
              <a:rPr lang="en-GB" dirty="0" err="1">
                <a:solidFill>
                  <a:schemeClr val="accent1"/>
                </a:solidFill>
              </a:rPr>
              <a:t>D.Rodgers</a:t>
            </a:r>
            <a:r>
              <a:rPr lang="en-GB" dirty="0">
                <a:solidFill>
                  <a:schemeClr val="accent1"/>
                </a:solidFill>
              </a:rPr>
              <a:t>, F. </a:t>
            </a:r>
            <a:r>
              <a:rPr lang="en-GB" dirty="0" smtClean="0">
                <a:solidFill>
                  <a:schemeClr val="accent1"/>
                </a:solidFill>
              </a:rPr>
              <a:t>Cipriani, K. </a:t>
            </a:r>
            <a:r>
              <a:rPr lang="en-GB" dirty="0" err="1" smtClean="0">
                <a:solidFill>
                  <a:schemeClr val="accent1"/>
                </a:solidFill>
              </a:rPr>
              <a:t>Dannemayer</a:t>
            </a:r>
            <a:endParaRPr lang="en-GB" baseline="300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475" y="4924425"/>
            <a:ext cx="849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ESA/ESTEC, The Netherlands				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developments 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76200">
              <a:buNone/>
            </a:pPr>
            <a:r>
              <a:rPr lang="en-US" dirty="0" smtClean="0"/>
              <a:t>Multi-needle Langmuir probe</a:t>
            </a:r>
          </a:p>
          <a:p>
            <a:pPr marL="0" indent="-76200">
              <a:buNone/>
            </a:pPr>
            <a:r>
              <a:rPr lang="en-US" dirty="0" smtClean="0"/>
              <a:t>(</a:t>
            </a:r>
            <a:r>
              <a:rPr lang="en-US" dirty="0" err="1" smtClean="0"/>
              <a:t>Eidel</a:t>
            </a:r>
            <a:r>
              <a:rPr lang="en-US" dirty="0" smtClean="0"/>
              <a:t>, Norway)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2667000"/>
            <a:ext cx="34575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1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environment definition 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650843" y="1520057"/>
            <a:ext cx="4365348" cy="4801314"/>
            <a:chOff x="2914650" y="1126383"/>
            <a:chExt cx="4365348" cy="4801314"/>
          </a:xfrm>
        </p:grpSpPr>
        <p:sp>
          <p:nvSpPr>
            <p:cNvPr id="11" name="TextBox 10"/>
            <p:cNvSpPr txBox="1"/>
            <p:nvPr/>
          </p:nvSpPr>
          <p:spPr>
            <a:xfrm>
              <a:off x="2914650" y="1126383"/>
              <a:ext cx="4124325" cy="48013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MOBE-DIC</a:t>
              </a:r>
            </a:p>
            <a:p>
              <a:r>
                <a:rPr lang="en-GB" dirty="0" smtClean="0"/>
                <a:t>(</a:t>
              </a:r>
              <a:r>
                <a:rPr lang="en-GB" dirty="0" err="1" smtClean="0"/>
                <a:t>U.Surrey</a:t>
              </a:r>
              <a:r>
                <a:rPr lang="en-GB" dirty="0" smtClean="0"/>
                <a:t>, UK)</a:t>
              </a:r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4650" y="2407480"/>
              <a:ext cx="4365348" cy="35110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91" y="1265248"/>
            <a:ext cx="3673829" cy="29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316" y="4184660"/>
            <a:ext cx="3435577" cy="20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environment definition 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31" y="2632918"/>
            <a:ext cx="4365348" cy="351108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3659" y="2000351"/>
            <a:ext cx="3780471" cy="3970318"/>
            <a:chOff x="4453515" y="3430984"/>
            <a:chExt cx="3780471" cy="3970318"/>
          </a:xfrm>
        </p:grpSpPr>
        <p:sp>
          <p:nvSpPr>
            <p:cNvPr id="22" name="TextBox 21"/>
            <p:cNvSpPr txBox="1"/>
            <p:nvPr/>
          </p:nvSpPr>
          <p:spPr>
            <a:xfrm>
              <a:off x="4585911" y="3430984"/>
              <a:ext cx="3648075" cy="39703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JCAT/HPEM</a:t>
              </a:r>
            </a:p>
            <a:p>
              <a:r>
                <a:rPr lang="en-GB" dirty="0" smtClean="0"/>
                <a:t>(MPS, Germany)</a:t>
              </a:r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/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4" t="40146" r="32626" b="29927"/>
            <a:stretch>
              <a:fillRect/>
            </a:stretch>
          </p:blipFill>
          <p:spPr bwMode="auto">
            <a:xfrm>
              <a:off x="4453515" y="4452966"/>
              <a:ext cx="3675548" cy="285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37875" r="34094" b="30171"/>
          <a:stretch>
            <a:fillRect/>
          </a:stretch>
        </p:blipFill>
        <p:spPr bwMode="auto">
          <a:xfrm>
            <a:off x="4895679" y="3022333"/>
            <a:ext cx="3438525" cy="268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environment definition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894765" y="1615630"/>
            <a:ext cx="3915360" cy="4247317"/>
            <a:chOff x="1849130" y="697816"/>
            <a:chExt cx="3915360" cy="4247317"/>
          </a:xfrm>
        </p:grpSpPr>
        <p:sp>
          <p:nvSpPr>
            <p:cNvPr id="2" name="TextBox 1"/>
            <p:cNvSpPr txBox="1"/>
            <p:nvPr/>
          </p:nvSpPr>
          <p:spPr>
            <a:xfrm>
              <a:off x="1992590" y="697816"/>
              <a:ext cx="3771900" cy="42473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JCAT/CPEM</a:t>
              </a:r>
            </a:p>
            <a:p>
              <a:r>
                <a:rPr lang="en-GB" dirty="0" smtClean="0"/>
                <a:t>(IRF, MPS)</a:t>
              </a:r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</p:txBody>
        </p:sp>
        <p:pic>
          <p:nvPicPr>
            <p:cNvPr id="10" name="Screen Shot 2015-12-08 at 09.18.29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49130" y="1605608"/>
              <a:ext cx="3902690" cy="2877125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6" name="density2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97455" y="2305050"/>
            <a:ext cx="4223171" cy="31673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28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to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ECSS-E-HB-20-06A Assessment of spacecraft worst case charging handbook  - in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assess the worst case absolute and differential charging of a space system - definition of worst case environments -  rules for numerical modelling of spacecraft charging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ECSS-E-ST-10-04C Space Environment – periodic update ongoing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ISO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ISO/AWI 19923 “Spacecraft potential estimation in worst case environments” (</a:t>
            </a:r>
            <a:r>
              <a:rPr lang="en-US" dirty="0" err="1"/>
              <a:t>K.Toyoda</a:t>
            </a:r>
            <a:r>
              <a:rPr lang="en-US" dirty="0"/>
              <a:t>, KIT, Japan)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ISO/AWI 20584 “Space environment (natural and artificial) -- Spacecraft charging -- Earth orbit” (</a:t>
            </a:r>
            <a:r>
              <a:rPr lang="en-US" dirty="0" err="1"/>
              <a:t>D.Ferguson</a:t>
            </a:r>
            <a:r>
              <a:rPr lang="en-US" dirty="0"/>
              <a:t>, USAF, USA)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Model of ion emitter environment (approved)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Miniaturised</a:t>
            </a:r>
            <a:r>
              <a:rPr lang="en-US" dirty="0" smtClean="0"/>
              <a:t> ion emitter (priority 2)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Solar wind particle spectrometer for SSA (to be  proposed in SSA ph3)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Hot plasma monitor for SSA (in SSA plan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Discharge monitor (TBD)</a:t>
            </a:r>
            <a:endParaRPr lang="en-US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Mission to L1-L5 for SSA (to be discussed as proposal for SSA Ph3)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m-NLP PFM (in SSA ph3).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GB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Technology developments </a:t>
            </a:r>
            <a:r>
              <a:rPr lang="en-US" dirty="0" smtClean="0"/>
              <a:t>and analyses in </a:t>
            </a:r>
            <a:r>
              <a:rPr lang="en-US" dirty="0"/>
              <a:t>the field of spacecraft charging and spacecraft plasma interactions continue to be made in </a:t>
            </a:r>
            <a:r>
              <a:rPr lang="en-US" dirty="0" smtClean="0"/>
              <a:t>ESA sponsored activities </a:t>
            </a:r>
            <a:r>
              <a:rPr lang="en-US" dirty="0"/>
              <a:t>and elsewhere in Europe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Drivers: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Electric orbit raising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Missions </a:t>
            </a:r>
            <a:r>
              <a:rPr lang="en-US" dirty="0" smtClean="0"/>
              <a:t>to Jupiter, near-Sun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Magnetospheric</a:t>
            </a:r>
            <a:r>
              <a:rPr lang="en-US" dirty="0" smtClean="0"/>
              <a:t> 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Lunar and asteroid missions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L1/2, SSO and Galileo </a:t>
            </a:r>
            <a:r>
              <a:rPr lang="en-US" dirty="0" smtClean="0"/>
              <a:t>orbits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SSA/Space Weather</a:t>
            </a:r>
            <a:endParaRPr lang="en-US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11529" r="69432" b="16891"/>
          <a:stretch/>
        </p:blipFill>
        <p:spPr bwMode="auto">
          <a:xfrm>
            <a:off x="5046563" y="1310164"/>
            <a:ext cx="3970128" cy="532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34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1093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active in SPINE? 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entities in SPINE</a:t>
            </a:r>
          </a:p>
          <a:p>
            <a:endParaRPr lang="en-US" dirty="0" smtClean="0"/>
          </a:p>
          <a:p>
            <a:r>
              <a:rPr lang="en-US" dirty="0" smtClean="0"/>
              <a:t>SPINE 2015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ONERA, </a:t>
            </a:r>
            <a:r>
              <a:rPr lang="en-US" dirty="0" err="1" smtClean="0"/>
              <a:t>Artenum</a:t>
            </a:r>
            <a:r>
              <a:rPr lang="en-US" dirty="0" smtClean="0"/>
              <a:t>, Airbus D&amp;S, IRF, EMI </a:t>
            </a:r>
            <a:r>
              <a:rPr lang="en-US" dirty="0" err="1" smtClean="0"/>
              <a:t>Fraunhofer</a:t>
            </a:r>
            <a:r>
              <a:rPr lang="en-US" dirty="0" smtClean="0"/>
              <a:t>, MSSL/UCL, CNES, ESA, CNRS, </a:t>
            </a:r>
            <a:r>
              <a:rPr lang="en-US" dirty="0" err="1" smtClean="0"/>
              <a:t>U.Surrey</a:t>
            </a:r>
            <a:r>
              <a:rPr lang="en-US" dirty="0" smtClean="0"/>
              <a:t>, </a:t>
            </a:r>
            <a:r>
              <a:rPr lang="en-US" dirty="0" err="1" smtClean="0"/>
              <a:t>Radmod</a:t>
            </a:r>
            <a:r>
              <a:rPr lang="en-US" dirty="0" smtClean="0"/>
              <a:t>, OBSPM, </a:t>
            </a:r>
            <a:r>
              <a:rPr lang="en-US" dirty="0" err="1" smtClean="0"/>
              <a:t>U.Lancaster</a:t>
            </a:r>
            <a:r>
              <a:rPr lang="en-US" dirty="0" smtClean="0"/>
              <a:t>, MPS, OHB, TAS, PSI, </a:t>
            </a:r>
            <a:r>
              <a:rPr lang="en-US" dirty="0" err="1" smtClean="0"/>
              <a:t>Kopoos</a:t>
            </a:r>
            <a:r>
              <a:rPr lang="en-US" dirty="0" smtClean="0"/>
              <a:t>, SES, LPP/CNRS, IRAP</a:t>
            </a:r>
          </a:p>
          <a:p>
            <a:r>
              <a:rPr lang="en-US" dirty="0" smtClean="0"/>
              <a:t>SPINE 2016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Artenum</a:t>
            </a:r>
            <a:r>
              <a:rPr lang="en-US" dirty="0" smtClean="0"/>
              <a:t>, CNES, IRAP, ESA, ONERA, Selex-ES, FOTEC, UC3M, Finmeccanica, </a:t>
            </a:r>
            <a:r>
              <a:rPr lang="en-US" dirty="0" err="1" smtClean="0"/>
              <a:t>Gradel</a:t>
            </a:r>
            <a:r>
              <a:rPr lang="en-US" dirty="0" smtClean="0"/>
              <a:t>, LESIA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379076"/>
            <a:ext cx="6105525" cy="430887"/>
          </a:xfrm>
        </p:spPr>
        <p:txBody>
          <a:bodyPr/>
          <a:lstStyle/>
          <a:p>
            <a:r>
              <a:rPr lang="en-US" dirty="0" smtClean="0"/>
              <a:t>Missions presently driving activities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362076"/>
            <a:ext cx="7905750" cy="5305424"/>
          </a:xfrm>
        </p:spPr>
        <p:txBody>
          <a:bodyPr/>
          <a:lstStyle/>
          <a:p>
            <a:r>
              <a:rPr lang="en-US" dirty="0" smtClean="0"/>
              <a:t>Science missions</a:t>
            </a:r>
          </a:p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nder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Solar Orbiter (&gt;0.28AU), Euclid (L2), Plato (L2) – M-class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JUICE </a:t>
            </a:r>
            <a:r>
              <a:rPr lang="en-US" dirty="0"/>
              <a:t>(Jupiter) and Athena (L1 or L2) – L-class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CHEOPS </a:t>
            </a:r>
            <a:r>
              <a:rPr lang="en-US" dirty="0" smtClean="0">
                <a:solidFill>
                  <a:schemeClr val="tx1"/>
                </a:solidFill>
              </a:rPr>
              <a:t>(SSO), </a:t>
            </a:r>
            <a:r>
              <a:rPr lang="en-US" dirty="0" smtClean="0"/>
              <a:t>SMILE (</a:t>
            </a:r>
            <a:r>
              <a:rPr lang="en-US" dirty="0" err="1" smtClean="0"/>
              <a:t>Molniya</a:t>
            </a:r>
            <a:r>
              <a:rPr lang="en-US" dirty="0" smtClean="0"/>
              <a:t>) – S-class</a:t>
            </a:r>
          </a:p>
          <a:p>
            <a:pPr marL="0" indent="0">
              <a:buNone/>
            </a:pPr>
            <a:r>
              <a:rPr lang="en-US" dirty="0" smtClean="0"/>
              <a:t>M4 </a:t>
            </a:r>
            <a:r>
              <a:rPr lang="en-US" dirty="0"/>
              <a:t>c</a:t>
            </a:r>
            <a:r>
              <a:rPr lang="en-US" dirty="0" smtClean="0"/>
              <a:t>andidate science missions for 2025 launch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THOR (HEO), XIPE (LEO), ARIEL (L2)</a:t>
            </a:r>
          </a:p>
          <a:p>
            <a:pPr>
              <a:buFont typeface="+mj-lt"/>
              <a:buAutoNum type="arabicPeriod" startAt="2"/>
            </a:pPr>
            <a:r>
              <a:rPr lang="en-US" dirty="0" smtClean="0"/>
              <a:t>Notable others</a:t>
            </a:r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Galileo 2</a:t>
            </a:r>
            <a:r>
              <a:rPr lang="en-US" baseline="30000" dirty="0" smtClean="0"/>
              <a:t>nd</a:t>
            </a:r>
            <a:r>
              <a:rPr lang="en-US" dirty="0" smtClean="0"/>
              <a:t> Generation (MEO)</a:t>
            </a:r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Proba-3 (GTO-like)</a:t>
            </a:r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Earth observation missions in </a:t>
            </a:r>
            <a:r>
              <a:rPr lang="en-US" dirty="0" smtClean="0"/>
              <a:t>SSO</a:t>
            </a:r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Metop</a:t>
            </a:r>
            <a:r>
              <a:rPr lang="en-US" dirty="0" smtClean="0"/>
              <a:t> SG </a:t>
            </a:r>
            <a:endParaRPr lang="en-US" dirty="0" smtClean="0"/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Space Situational Awareness</a:t>
            </a:r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Electra (Electric orbit raising)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30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of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254125"/>
            <a:ext cx="4537075" cy="4318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SPIS simulations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Have become normal within European industry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Also for ESA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Also used by instrument teams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808038" lvl="1" indent="0">
              <a:buNone/>
            </a:pP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15" y="1396812"/>
            <a:ext cx="3493621" cy="235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9" y="4152247"/>
            <a:ext cx="4730146" cy="24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5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tools 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1273175"/>
            <a:ext cx="7905750" cy="4318000"/>
          </a:xfrm>
        </p:spPr>
        <p:txBody>
          <a:bodyPr/>
          <a:lstStyle/>
          <a:p>
            <a:pPr marL="0" indent="-76200">
              <a:buNone/>
            </a:pPr>
            <a:r>
              <a:rPr lang="en-US" dirty="0" smtClean="0"/>
              <a:t>3-d internal charging  - 3DMICS/CIRSOS</a:t>
            </a:r>
          </a:p>
          <a:p>
            <a:pPr marL="0" indent="-76200">
              <a:buNone/>
            </a:pPr>
            <a:r>
              <a:rPr lang="en-US" dirty="0" smtClean="0"/>
              <a:t>(ONERA, </a:t>
            </a:r>
            <a:r>
              <a:rPr lang="en-US" dirty="0" err="1" smtClean="0"/>
              <a:t>Artenum</a:t>
            </a:r>
            <a:r>
              <a:rPr lang="en-US" dirty="0" smtClean="0"/>
              <a:t>, </a:t>
            </a:r>
            <a:r>
              <a:rPr lang="en-US" dirty="0" err="1" smtClean="0"/>
              <a:t>Radmod</a:t>
            </a:r>
            <a:r>
              <a:rPr lang="en-US" dirty="0" smtClean="0"/>
              <a:t>, </a:t>
            </a:r>
            <a:r>
              <a:rPr lang="en-US" dirty="0" err="1" smtClean="0"/>
              <a:t>Kallisto</a:t>
            </a:r>
            <a:r>
              <a:rPr lang="en-US" dirty="0" smtClean="0"/>
              <a:t>, Airbus D&amp;S, </a:t>
            </a:r>
            <a:r>
              <a:rPr lang="en-US" dirty="0" err="1" smtClean="0"/>
              <a:t>Etamax</a:t>
            </a:r>
            <a:r>
              <a:rPr lang="en-US" dirty="0" smtClean="0"/>
              <a:t>, DHC, PSI, INTA)</a:t>
            </a:r>
          </a:p>
          <a:p>
            <a:pPr marL="0" indent="-76200">
              <a:buNone/>
            </a:pPr>
            <a:endParaRPr lang="en-US" dirty="0" smtClean="0"/>
          </a:p>
        </p:txBody>
      </p:sp>
      <p:pic>
        <p:nvPicPr>
          <p:cNvPr id="7" name="Picture 2" descr="U:\Com\NSREC2015\Poster\Po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0730" r="7844" b="9209"/>
          <a:stretch/>
        </p:blipFill>
        <p:spPr bwMode="auto">
          <a:xfrm>
            <a:off x="4759824" y="2289856"/>
            <a:ext cx="3393576" cy="207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9" descr="IMG_05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0414" y="2287372"/>
            <a:ext cx="3497601" cy="19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539" r="-921" b="10500"/>
          <a:stretch/>
        </p:blipFill>
        <p:spPr bwMode="auto">
          <a:xfrm>
            <a:off x="1907381" y="4323353"/>
            <a:ext cx="2750634" cy="227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U:\Com\NSREC2015\Poster\Efiel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37392" b="8467"/>
          <a:stretch/>
        </p:blipFill>
        <p:spPr bwMode="auto">
          <a:xfrm>
            <a:off x="4759824" y="4439728"/>
            <a:ext cx="3393576" cy="216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tools 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76200">
              <a:buNone/>
            </a:pPr>
            <a:r>
              <a:rPr lang="en-US" dirty="0" smtClean="0"/>
              <a:t>MCICT</a:t>
            </a:r>
          </a:p>
          <a:p>
            <a:pPr marL="0" indent="-76200">
              <a:buNone/>
            </a:pPr>
            <a:r>
              <a:rPr lang="en-US" dirty="0" smtClean="0"/>
              <a:t>(</a:t>
            </a:r>
            <a:r>
              <a:rPr lang="en-US" dirty="0" err="1" smtClean="0"/>
              <a:t>Radmod</a:t>
            </a:r>
            <a:r>
              <a:rPr lang="en-US" dirty="0" smtClean="0"/>
              <a:t>, </a:t>
            </a:r>
            <a:r>
              <a:rPr lang="en-US" dirty="0" err="1" smtClean="0"/>
              <a:t>Kallisto</a:t>
            </a:r>
            <a:r>
              <a:rPr lang="en-US" dirty="0" smtClean="0"/>
              <a:t>)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49" y="1309082"/>
            <a:ext cx="3177419" cy="271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375" y="3621490"/>
            <a:ext cx="3380208" cy="288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7312" y="2752724"/>
            <a:ext cx="3703211" cy="315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86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tools 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754" y="1473200"/>
            <a:ext cx="7905750" cy="431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SPIS-DUST</a:t>
            </a:r>
          </a:p>
          <a:p>
            <a:pPr marL="0" indent="0">
              <a:buNone/>
            </a:pPr>
            <a:r>
              <a:rPr lang="en-US" dirty="0" smtClean="0"/>
              <a:t>ONERA, U. Lancaster, </a:t>
            </a:r>
            <a:r>
              <a:rPr lang="en-US" dirty="0" err="1" smtClean="0"/>
              <a:t>Artenum</a:t>
            </a:r>
            <a:endParaRPr lang="en-US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427303"/>
            <a:ext cx="3855701" cy="470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1223"/>
            <a:ext cx="4995863" cy="434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tools 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903" y="1612097"/>
            <a:ext cx="7905750" cy="23117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Just starting:</a:t>
            </a:r>
          </a:p>
          <a:p>
            <a:pPr marL="0" indent="0">
              <a:buNone/>
            </a:pPr>
            <a:r>
              <a:rPr lang="en-US" dirty="0" smtClean="0"/>
              <a:t>SPIS-EP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(ONERA, </a:t>
            </a:r>
            <a:r>
              <a:rPr lang="en-US" dirty="0" err="1" smtClean="0"/>
              <a:t>Artenum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</a:t>
            </a:r>
          </a:p>
          <a:p>
            <a:pPr marL="0" indent="0">
              <a:buNone/>
            </a:pPr>
            <a:r>
              <a:rPr lang="en-US" dirty="0" smtClean="0"/>
              <a:t>Plume model and</a:t>
            </a:r>
          </a:p>
          <a:p>
            <a:pPr marL="0" indent="0">
              <a:buNone/>
            </a:pPr>
            <a:r>
              <a:rPr lang="en-US" dirty="0" smtClean="0"/>
              <a:t>Experimental</a:t>
            </a:r>
          </a:p>
          <a:p>
            <a:pPr marL="0" indent="0">
              <a:buNone/>
            </a:pPr>
            <a:r>
              <a:rPr lang="en-US" dirty="0" smtClean="0"/>
              <a:t>Validation</a:t>
            </a:r>
          </a:p>
          <a:p>
            <a:pPr marL="0" indent="0">
              <a:buNone/>
            </a:pPr>
            <a:r>
              <a:rPr lang="en-US" dirty="0" smtClean="0"/>
              <a:t>(Airbus et al.)</a:t>
            </a:r>
          </a:p>
        </p:txBody>
      </p:sp>
      <p:pic>
        <p:nvPicPr>
          <p:cNvPr id="5" name="Picture 3" descr="dens_simu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82" y="1545909"/>
            <a:ext cx="3889375" cy="399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5706" y="5558040"/>
            <a:ext cx="1487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SPIS, Smart-1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113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developments 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76200">
              <a:buNone/>
            </a:pPr>
            <a:r>
              <a:rPr lang="en-US" dirty="0" smtClean="0"/>
              <a:t>HOPE-M  (MSSL/UCL)</a:t>
            </a:r>
          </a:p>
        </p:txBody>
      </p:sp>
      <p:pic>
        <p:nvPicPr>
          <p:cNvPr id="5" name="Picture 4" descr="SWAN 281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r="8031"/>
          <a:stretch>
            <a:fillRect/>
          </a:stretch>
        </p:blipFill>
        <p:spPr bwMode="auto">
          <a:xfrm>
            <a:off x="1245441" y="3683000"/>
            <a:ext cx="3751636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4" t="12531" r="27275" b="7695"/>
          <a:stretch>
            <a:fillRect/>
          </a:stretch>
        </p:blipFill>
        <p:spPr bwMode="auto">
          <a:xfrm>
            <a:off x="5254252" y="1982788"/>
            <a:ext cx="259715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9" t="11966" r="25839" b="7977"/>
          <a:stretch>
            <a:fillRect/>
          </a:stretch>
        </p:blipFill>
        <p:spPr bwMode="auto">
          <a:xfrm>
            <a:off x="5640388" y="4244975"/>
            <a:ext cx="24860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41" y="2100263"/>
            <a:ext cx="34194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4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developments 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76200">
              <a:buNone/>
            </a:pPr>
            <a:r>
              <a:rPr lang="en-US" dirty="0" smtClean="0"/>
              <a:t>3DEES</a:t>
            </a:r>
          </a:p>
          <a:p>
            <a:pPr marL="0" indent="-76200">
              <a:buNone/>
            </a:pPr>
            <a:r>
              <a:rPr lang="en-US" dirty="0" smtClean="0"/>
              <a:t>(QinetiQ-Space, UCL/CSR, BIRA)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4" y="1381125"/>
            <a:ext cx="3128961" cy="349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54" y="4876003"/>
            <a:ext cx="3626643" cy="156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656803"/>
            <a:ext cx="395074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8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650</Words>
  <Application>Microsoft Office PowerPoint</Application>
  <PresentationFormat>On-screen Show (4:3)</PresentationFormat>
  <Paragraphs>145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ESA Presentation</vt:lpstr>
      <vt:lpstr>ESA Activities and plans in spacecraft plasma interactions</vt:lpstr>
      <vt:lpstr>Missions presently driving activities</vt:lpstr>
      <vt:lpstr>Performance of simulations</vt:lpstr>
      <vt:lpstr>Simulation tools </vt:lpstr>
      <vt:lpstr>Simulation tools </vt:lpstr>
      <vt:lpstr>Simulation tools </vt:lpstr>
      <vt:lpstr>Simulation tools </vt:lpstr>
      <vt:lpstr>Instrument developments </vt:lpstr>
      <vt:lpstr>Instrument developments </vt:lpstr>
      <vt:lpstr>Instrument developments </vt:lpstr>
      <vt:lpstr>Charging environment definition </vt:lpstr>
      <vt:lpstr>Charging environment definition </vt:lpstr>
      <vt:lpstr>Charging environment definition </vt:lpstr>
      <vt:lpstr>Contribution to standards</vt:lpstr>
      <vt:lpstr>Future plans</vt:lpstr>
      <vt:lpstr>Summary</vt:lpstr>
      <vt:lpstr>END </vt:lpstr>
      <vt:lpstr>Who is active in SPINE?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Review of Spacecraft Charging Standards</dc:title>
  <dc:creator>david rodgers</dc:creator>
  <cp:lastModifiedBy>Alain Hilgers</cp:lastModifiedBy>
  <cp:revision>180</cp:revision>
  <cp:lastPrinted>2008-08-26T16:26:23Z</cp:lastPrinted>
  <dcterms:created xsi:type="dcterms:W3CDTF">2016-01-13T08:46:28Z</dcterms:created>
  <dcterms:modified xsi:type="dcterms:W3CDTF">2016-03-23T14:42:56Z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</Properties>
</file>