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256" r:id="rId3"/>
    <p:sldId id="318" r:id="rId4"/>
    <p:sldId id="323" r:id="rId5"/>
    <p:sldId id="334" r:id="rId6"/>
    <p:sldId id="330" r:id="rId7"/>
    <p:sldId id="331" r:id="rId8"/>
    <p:sldId id="336" r:id="rId9"/>
    <p:sldId id="335" r:id="rId10"/>
    <p:sldId id="317" r:id="rId11"/>
    <p:sldId id="338" r:id="rId12"/>
    <p:sldId id="339" r:id="rId13"/>
    <p:sldId id="340" r:id="rId14"/>
    <p:sldId id="341" r:id="rId15"/>
    <p:sldId id="332" r:id="rId16"/>
  </p:sldIdLst>
  <p:sldSz cx="8997950" cy="6838950"/>
  <p:notesSz cx="67945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99CC"/>
    <a:srgbClr val="FF00FF"/>
    <a:srgbClr val="0066FF"/>
    <a:srgbClr val="CCFFFF"/>
    <a:srgbClr val="DDDDDD"/>
    <a:srgbClr val="FFFF99"/>
    <a:srgbClr val="B2B2B2"/>
    <a:srgbClr val="CC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23" autoAdjust="0"/>
    <p:restoredTop sz="88639" autoAdjust="0"/>
  </p:normalViewPr>
  <p:slideViewPr>
    <p:cSldViewPr snapToGrid="0">
      <p:cViewPr varScale="1">
        <p:scale>
          <a:sx n="91" d="100"/>
          <a:sy n="91" d="100"/>
        </p:scale>
        <p:origin x="-2172" y="-96"/>
      </p:cViewPr>
      <p:guideLst>
        <p:guide orient="horz" pos="2154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Influence </a:t>
            </a:r>
            <a:r>
              <a:rPr lang="en-US" sz="1800" dirty="0" smtClean="0"/>
              <a:t>of dust size</a:t>
            </a:r>
            <a:endParaRPr lang="en-US" sz="180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567434930008748"/>
          <c:y val="9.3888394199753505E-2"/>
          <c:w val="0.86638301071741031"/>
          <c:h val="0.78561235260767637"/>
        </c:manualLayout>
      </c:layout>
      <c:scatterChart>
        <c:scatterStyle val="lineMarker"/>
        <c:varyColors val="0"/>
        <c:ser>
          <c:idx val="3"/>
          <c:order val="0"/>
          <c:tx>
            <c:strRef>
              <c:f>'U:\Manip\Thèse\DROP\Février 2015\18-02-2015\[18022015.xlsx]Profils de potentiel'!$H$43</c:f>
              <c:strCache>
                <c:ptCount val="1"/>
                <c:pt idx="0">
                  <c:v>Experimental curve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quar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'U:\Manip\Thèse\DROP\Février 2015\18-02-2015\[18022015.xlsx]Profils de potentiel'!$G$44:$G$58</c:f>
              <c:numCache>
                <c:formatCode>General</c:formatCode>
                <c:ptCount val="15"/>
                <c:pt idx="0">
                  <c:v>17.5</c:v>
                </c:pt>
                <c:pt idx="1">
                  <c:v>15</c:v>
                </c:pt>
                <c:pt idx="2">
                  <c:v>12.5</c:v>
                </c:pt>
                <c:pt idx="3">
                  <c:v>10</c:v>
                </c:pt>
                <c:pt idx="4">
                  <c:v>7.5</c:v>
                </c:pt>
                <c:pt idx="5">
                  <c:v>5</c:v>
                </c:pt>
                <c:pt idx="6">
                  <c:v>2.5</c:v>
                </c:pt>
                <c:pt idx="7">
                  <c:v>0</c:v>
                </c:pt>
                <c:pt idx="8">
                  <c:v>-2.5</c:v>
                </c:pt>
                <c:pt idx="9">
                  <c:v>-5</c:v>
                </c:pt>
                <c:pt idx="10">
                  <c:v>-7.5</c:v>
                </c:pt>
                <c:pt idx="11">
                  <c:v>-10</c:v>
                </c:pt>
                <c:pt idx="12">
                  <c:v>-12.5</c:v>
                </c:pt>
                <c:pt idx="13">
                  <c:v>-15</c:v>
                </c:pt>
                <c:pt idx="14">
                  <c:v>-17.5</c:v>
                </c:pt>
              </c:numCache>
            </c:numRef>
          </c:xVal>
          <c:yVal>
            <c:numRef>
              <c:f>'U:\Manip\Thèse\DROP\Février 2015\18-02-2015\[18022015.xlsx]Profils de potentiel'!$H$44:$H$58</c:f>
              <c:numCache>
                <c:formatCode>General</c:formatCode>
                <c:ptCount val="15"/>
                <c:pt idx="0">
                  <c:v>485</c:v>
                </c:pt>
                <c:pt idx="1">
                  <c:v>628</c:v>
                </c:pt>
                <c:pt idx="2">
                  <c:v>741</c:v>
                </c:pt>
                <c:pt idx="3">
                  <c:v>837</c:v>
                </c:pt>
                <c:pt idx="4">
                  <c:v>918</c:v>
                </c:pt>
                <c:pt idx="5">
                  <c:v>1061</c:v>
                </c:pt>
                <c:pt idx="6">
                  <c:v>1195</c:v>
                </c:pt>
                <c:pt idx="7">
                  <c:v>1377</c:v>
                </c:pt>
                <c:pt idx="8">
                  <c:v>1505</c:v>
                </c:pt>
                <c:pt idx="9">
                  <c:v>1704</c:v>
                </c:pt>
                <c:pt idx="10">
                  <c:v>1740</c:v>
                </c:pt>
                <c:pt idx="11">
                  <c:v>2066</c:v>
                </c:pt>
                <c:pt idx="12">
                  <c:v>2275</c:v>
                </c:pt>
                <c:pt idx="13">
                  <c:v>2430</c:v>
                </c:pt>
                <c:pt idx="14">
                  <c:v>2584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'U:\Manip\Thèse\DROP\Novembre 2015\Simu SPIS\04-DROP-Dust-3000V-20s-Modified_Flux\20s\[Potential_y_20s_Modified_Flux.xlsx]Sheet1'!$G$1</c:f>
              <c:strCache>
                <c:ptCount val="1"/>
                <c:pt idx="0">
                  <c:v>NUM with default radius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'U:\Manip\Thèse\DROP\Novembre 2015\Simu SPIS\04-DROP-Dust-3000V-20s-Modified_Flux\20s\[Potential_y_20s_Modified_Flux.xlsx]Sheet1'!$D$2:$D$258</c:f>
              <c:numCache>
                <c:formatCode>General</c:formatCode>
                <c:ptCount val="257"/>
                <c:pt idx="0">
                  <c:v>-25.000000372528998</c:v>
                </c:pt>
                <c:pt idx="1">
                  <c:v>-24.804687127471002</c:v>
                </c:pt>
                <c:pt idx="2">
                  <c:v>-24.609375745058102</c:v>
                </c:pt>
                <c:pt idx="3">
                  <c:v>-24.4140625</c:v>
                </c:pt>
                <c:pt idx="4">
                  <c:v>-24.218749254941898</c:v>
                </c:pt>
                <c:pt idx="5">
                  <c:v>-24.023437872528998</c:v>
                </c:pt>
                <c:pt idx="6">
                  <c:v>-23.828124627471002</c:v>
                </c:pt>
                <c:pt idx="7">
                  <c:v>-23.632813245058102</c:v>
                </c:pt>
                <c:pt idx="8">
                  <c:v>-23.4375</c:v>
                </c:pt>
                <c:pt idx="9">
                  <c:v>-23.242186754941898</c:v>
                </c:pt>
                <c:pt idx="10">
                  <c:v>-23.046875372528998</c:v>
                </c:pt>
                <c:pt idx="11">
                  <c:v>-22.851562127471002</c:v>
                </c:pt>
                <c:pt idx="12">
                  <c:v>-22.656250745058102</c:v>
                </c:pt>
                <c:pt idx="13">
                  <c:v>-22.4609375</c:v>
                </c:pt>
                <c:pt idx="14">
                  <c:v>-22.265624254941898</c:v>
                </c:pt>
                <c:pt idx="15">
                  <c:v>-22.070312872528998</c:v>
                </c:pt>
                <c:pt idx="16">
                  <c:v>-21.874999627471002</c:v>
                </c:pt>
                <c:pt idx="17">
                  <c:v>-21.679688245058102</c:v>
                </c:pt>
                <c:pt idx="18">
                  <c:v>-21.484375</c:v>
                </c:pt>
                <c:pt idx="19">
                  <c:v>-21.289061754941898</c:v>
                </c:pt>
                <c:pt idx="20">
                  <c:v>-21.093750372528998</c:v>
                </c:pt>
                <c:pt idx="21">
                  <c:v>-20.898437127471002</c:v>
                </c:pt>
                <c:pt idx="22">
                  <c:v>-20.703125745058102</c:v>
                </c:pt>
                <c:pt idx="23">
                  <c:v>-20.5078125</c:v>
                </c:pt>
                <c:pt idx="24">
                  <c:v>-20.312499254941898</c:v>
                </c:pt>
                <c:pt idx="25">
                  <c:v>-20.117187872528998</c:v>
                </c:pt>
                <c:pt idx="26">
                  <c:v>-19.921874627471002</c:v>
                </c:pt>
                <c:pt idx="27">
                  <c:v>-19.726563245058102</c:v>
                </c:pt>
                <c:pt idx="28">
                  <c:v>-19.53125</c:v>
                </c:pt>
                <c:pt idx="29">
                  <c:v>-19.335936754941898</c:v>
                </c:pt>
                <c:pt idx="30">
                  <c:v>-19.140625372528998</c:v>
                </c:pt>
                <c:pt idx="31">
                  <c:v>-18.945312127471002</c:v>
                </c:pt>
                <c:pt idx="32">
                  <c:v>-18.750000745058102</c:v>
                </c:pt>
                <c:pt idx="33">
                  <c:v>-18.5546875</c:v>
                </c:pt>
                <c:pt idx="34">
                  <c:v>-18.359374254941898</c:v>
                </c:pt>
                <c:pt idx="35">
                  <c:v>-18.164062872528998</c:v>
                </c:pt>
                <c:pt idx="36">
                  <c:v>-17.968749627471002</c:v>
                </c:pt>
                <c:pt idx="37">
                  <c:v>-17.773438245058102</c:v>
                </c:pt>
                <c:pt idx="38">
                  <c:v>-17.578125</c:v>
                </c:pt>
                <c:pt idx="39">
                  <c:v>-17.382811754941898</c:v>
                </c:pt>
                <c:pt idx="40">
                  <c:v>-17.187500372528998</c:v>
                </c:pt>
                <c:pt idx="41">
                  <c:v>-16.992187127471002</c:v>
                </c:pt>
                <c:pt idx="42">
                  <c:v>-16.796875745058102</c:v>
                </c:pt>
                <c:pt idx="43">
                  <c:v>-16.6015625</c:v>
                </c:pt>
                <c:pt idx="44">
                  <c:v>-16.406249254941898</c:v>
                </c:pt>
                <c:pt idx="45">
                  <c:v>-16.210937872528998</c:v>
                </c:pt>
                <c:pt idx="46">
                  <c:v>-16.015624627471002</c:v>
                </c:pt>
                <c:pt idx="47">
                  <c:v>-15.820313245058101</c:v>
                </c:pt>
                <c:pt idx="48">
                  <c:v>-15.625</c:v>
                </c:pt>
                <c:pt idx="49">
                  <c:v>-15.429687686264499</c:v>
                </c:pt>
                <c:pt idx="50">
                  <c:v>-15.234375372529</c:v>
                </c:pt>
                <c:pt idx="51">
                  <c:v>-15.039062127471</c:v>
                </c:pt>
                <c:pt idx="52">
                  <c:v>-14.843749813735501</c:v>
                </c:pt>
                <c:pt idx="53">
                  <c:v>-14.6484375</c:v>
                </c:pt>
                <c:pt idx="54">
                  <c:v>-14.453125186264499</c:v>
                </c:pt>
                <c:pt idx="55">
                  <c:v>-14.257812872529</c:v>
                </c:pt>
                <c:pt idx="56">
                  <c:v>-14.062499627471</c:v>
                </c:pt>
                <c:pt idx="57">
                  <c:v>-13.867187313735501</c:v>
                </c:pt>
                <c:pt idx="58">
                  <c:v>-13.671875</c:v>
                </c:pt>
                <c:pt idx="59">
                  <c:v>-13.476562686264499</c:v>
                </c:pt>
                <c:pt idx="60">
                  <c:v>-13.281250372529</c:v>
                </c:pt>
                <c:pt idx="61">
                  <c:v>-13.085937127471</c:v>
                </c:pt>
                <c:pt idx="62">
                  <c:v>-12.890624813735501</c:v>
                </c:pt>
                <c:pt idx="63">
                  <c:v>-12.6953125</c:v>
                </c:pt>
                <c:pt idx="64">
                  <c:v>-12.500000186264499</c:v>
                </c:pt>
                <c:pt idx="65">
                  <c:v>-12.304687872529</c:v>
                </c:pt>
                <c:pt idx="66">
                  <c:v>-12.109374627471</c:v>
                </c:pt>
                <c:pt idx="67">
                  <c:v>-11.914062313735501</c:v>
                </c:pt>
                <c:pt idx="68">
                  <c:v>-11.71875</c:v>
                </c:pt>
                <c:pt idx="69">
                  <c:v>-11.523437686264499</c:v>
                </c:pt>
                <c:pt idx="70">
                  <c:v>-11.328125372529</c:v>
                </c:pt>
                <c:pt idx="71">
                  <c:v>-11.132812127471</c:v>
                </c:pt>
                <c:pt idx="72">
                  <c:v>-10.937499813735501</c:v>
                </c:pt>
                <c:pt idx="73">
                  <c:v>-10.7421875</c:v>
                </c:pt>
                <c:pt idx="74">
                  <c:v>-10.546875186264499</c:v>
                </c:pt>
                <c:pt idx="75">
                  <c:v>-10.351562872529</c:v>
                </c:pt>
                <c:pt idx="76">
                  <c:v>-10.156249627471</c:v>
                </c:pt>
                <c:pt idx="77">
                  <c:v>-9.9609373137354904</c:v>
                </c:pt>
                <c:pt idx="78">
                  <c:v>-9.765625</c:v>
                </c:pt>
                <c:pt idx="79">
                  <c:v>-9.5703126862645203</c:v>
                </c:pt>
                <c:pt idx="80">
                  <c:v>-9.3750003725290298</c:v>
                </c:pt>
                <c:pt idx="81">
                  <c:v>-9.1796871274709702</c:v>
                </c:pt>
                <c:pt idx="82">
                  <c:v>-8.9843748137354904</c:v>
                </c:pt>
                <c:pt idx="83">
                  <c:v>-8.7890625</c:v>
                </c:pt>
                <c:pt idx="84">
                  <c:v>-8.5937501862645203</c:v>
                </c:pt>
                <c:pt idx="85">
                  <c:v>-8.3984378725290298</c:v>
                </c:pt>
                <c:pt idx="86">
                  <c:v>-8.2031246274709702</c:v>
                </c:pt>
                <c:pt idx="87">
                  <c:v>-8.0078123137354904</c:v>
                </c:pt>
                <c:pt idx="88">
                  <c:v>-7.8125</c:v>
                </c:pt>
                <c:pt idx="89">
                  <c:v>-7.6171876862645203</c:v>
                </c:pt>
                <c:pt idx="90">
                  <c:v>-7.4218749068677399</c:v>
                </c:pt>
                <c:pt idx="91">
                  <c:v>-7.2265625931322601</c:v>
                </c:pt>
                <c:pt idx="92">
                  <c:v>-7.0312498137354904</c:v>
                </c:pt>
                <c:pt idx="93">
                  <c:v>-6.8359375</c:v>
                </c:pt>
                <c:pt idx="94">
                  <c:v>-6.6406251862645203</c:v>
                </c:pt>
                <c:pt idx="95">
                  <c:v>-6.4453124068677399</c:v>
                </c:pt>
                <c:pt idx="96">
                  <c:v>-6.2500000931322601</c:v>
                </c:pt>
                <c:pt idx="97">
                  <c:v>-6.0546873137354904</c:v>
                </c:pt>
                <c:pt idx="98">
                  <c:v>-5.859375</c:v>
                </c:pt>
                <c:pt idx="99">
                  <c:v>-5.6640626862645203</c:v>
                </c:pt>
                <c:pt idx="100">
                  <c:v>-5.4687499068677399</c:v>
                </c:pt>
                <c:pt idx="101">
                  <c:v>-5.2734375931322601</c:v>
                </c:pt>
                <c:pt idx="102">
                  <c:v>-5.0781248137354904</c:v>
                </c:pt>
                <c:pt idx="103">
                  <c:v>-4.8828125</c:v>
                </c:pt>
                <c:pt idx="104">
                  <c:v>-4.6875001862645203</c:v>
                </c:pt>
                <c:pt idx="105">
                  <c:v>-4.4921874068677399</c:v>
                </c:pt>
                <c:pt idx="106">
                  <c:v>-4.2968750931322601</c:v>
                </c:pt>
                <c:pt idx="107">
                  <c:v>-4.1015623137354904</c:v>
                </c:pt>
                <c:pt idx="108">
                  <c:v>-3.90625</c:v>
                </c:pt>
                <c:pt idx="109">
                  <c:v>-3.7109374534338699</c:v>
                </c:pt>
                <c:pt idx="110">
                  <c:v>-3.5156249068677399</c:v>
                </c:pt>
                <c:pt idx="111">
                  <c:v>-3.3203125931322601</c:v>
                </c:pt>
                <c:pt idx="112">
                  <c:v>-3.1250000465661301</c:v>
                </c:pt>
                <c:pt idx="113">
                  <c:v>-2.9296875</c:v>
                </c:pt>
                <c:pt idx="114">
                  <c:v>-2.7343749534338699</c:v>
                </c:pt>
                <c:pt idx="115">
                  <c:v>-2.5390624068677399</c:v>
                </c:pt>
                <c:pt idx="116">
                  <c:v>-2.3437500931322601</c:v>
                </c:pt>
                <c:pt idx="117">
                  <c:v>-2.1484375465661301</c:v>
                </c:pt>
                <c:pt idx="118">
                  <c:v>-1.953125</c:v>
                </c:pt>
                <c:pt idx="119">
                  <c:v>-1.7578124534338699</c:v>
                </c:pt>
                <c:pt idx="120">
                  <c:v>-1.5625000232830599</c:v>
                </c:pt>
                <c:pt idx="121">
                  <c:v>-1.3671874767169401</c:v>
                </c:pt>
                <c:pt idx="122">
                  <c:v>-1.1718750465661301</c:v>
                </c:pt>
                <c:pt idx="123">
                  <c:v>-0.9765625</c:v>
                </c:pt>
                <c:pt idx="124">
                  <c:v>-0.78125001164153196</c:v>
                </c:pt>
                <c:pt idx="125">
                  <c:v>-0.58593752328306403</c:v>
                </c:pt>
                <c:pt idx="126">
                  <c:v>-0.39062500582076598</c:v>
                </c:pt>
                <c:pt idx="127">
                  <c:v>-0.19531250291038299</c:v>
                </c:pt>
                <c:pt idx="128">
                  <c:v>0</c:v>
                </c:pt>
                <c:pt idx="129">
                  <c:v>0.19531250291038299</c:v>
                </c:pt>
                <c:pt idx="130">
                  <c:v>0.39062500582076598</c:v>
                </c:pt>
                <c:pt idx="131">
                  <c:v>0.58593752328306403</c:v>
                </c:pt>
                <c:pt idx="132">
                  <c:v>0.78125001164153196</c:v>
                </c:pt>
                <c:pt idx="133">
                  <c:v>0.9765625</c:v>
                </c:pt>
                <c:pt idx="134">
                  <c:v>1.1718750465661301</c:v>
                </c:pt>
                <c:pt idx="135">
                  <c:v>1.3671874767169401</c:v>
                </c:pt>
                <c:pt idx="136">
                  <c:v>1.5625000232830599</c:v>
                </c:pt>
                <c:pt idx="137">
                  <c:v>1.7578124534338699</c:v>
                </c:pt>
                <c:pt idx="138">
                  <c:v>1.953125</c:v>
                </c:pt>
                <c:pt idx="139">
                  <c:v>2.1484375465661301</c:v>
                </c:pt>
                <c:pt idx="140">
                  <c:v>2.3437500931322601</c:v>
                </c:pt>
                <c:pt idx="141">
                  <c:v>2.5390624068677399</c:v>
                </c:pt>
                <c:pt idx="142">
                  <c:v>2.7343749534338699</c:v>
                </c:pt>
                <c:pt idx="143">
                  <c:v>2.9296875</c:v>
                </c:pt>
                <c:pt idx="144">
                  <c:v>3.1250000465661301</c:v>
                </c:pt>
                <c:pt idx="145">
                  <c:v>3.3203125931322601</c:v>
                </c:pt>
                <c:pt idx="146">
                  <c:v>3.5156249068677399</c:v>
                </c:pt>
                <c:pt idx="147">
                  <c:v>3.7109374534338699</c:v>
                </c:pt>
                <c:pt idx="148">
                  <c:v>3.90625</c:v>
                </c:pt>
                <c:pt idx="149">
                  <c:v>4.1015623137354904</c:v>
                </c:pt>
                <c:pt idx="150">
                  <c:v>4.2968750931322601</c:v>
                </c:pt>
                <c:pt idx="151">
                  <c:v>4.4921874068677399</c:v>
                </c:pt>
                <c:pt idx="152">
                  <c:v>4.6875001862645203</c:v>
                </c:pt>
                <c:pt idx="153">
                  <c:v>4.8828125</c:v>
                </c:pt>
                <c:pt idx="154">
                  <c:v>5.0781248137354904</c:v>
                </c:pt>
                <c:pt idx="155">
                  <c:v>5.2734375931322601</c:v>
                </c:pt>
                <c:pt idx="156">
                  <c:v>5.4687499068677399</c:v>
                </c:pt>
                <c:pt idx="157">
                  <c:v>5.6640626862645203</c:v>
                </c:pt>
                <c:pt idx="158">
                  <c:v>5.859375</c:v>
                </c:pt>
                <c:pt idx="159">
                  <c:v>6.0546873137354904</c:v>
                </c:pt>
                <c:pt idx="160">
                  <c:v>6.2500000931322601</c:v>
                </c:pt>
                <c:pt idx="161">
                  <c:v>6.4453124068677399</c:v>
                </c:pt>
                <c:pt idx="162">
                  <c:v>6.6406251862645203</c:v>
                </c:pt>
                <c:pt idx="163">
                  <c:v>6.8359375</c:v>
                </c:pt>
                <c:pt idx="164">
                  <c:v>7.0312498137354904</c:v>
                </c:pt>
                <c:pt idx="165">
                  <c:v>7.2265625931322601</c:v>
                </c:pt>
                <c:pt idx="166">
                  <c:v>7.4218749068677399</c:v>
                </c:pt>
                <c:pt idx="167">
                  <c:v>7.6171876862645203</c:v>
                </c:pt>
                <c:pt idx="168">
                  <c:v>7.8125</c:v>
                </c:pt>
                <c:pt idx="169">
                  <c:v>8.0078123137354904</c:v>
                </c:pt>
                <c:pt idx="170">
                  <c:v>8.2031246274709702</c:v>
                </c:pt>
                <c:pt idx="171">
                  <c:v>8.3984378725290298</c:v>
                </c:pt>
                <c:pt idx="172">
                  <c:v>8.5937501862645203</c:v>
                </c:pt>
                <c:pt idx="173">
                  <c:v>8.7890625</c:v>
                </c:pt>
                <c:pt idx="174">
                  <c:v>8.9843748137354904</c:v>
                </c:pt>
                <c:pt idx="175">
                  <c:v>9.1796871274709702</c:v>
                </c:pt>
                <c:pt idx="176">
                  <c:v>9.3750003725290298</c:v>
                </c:pt>
                <c:pt idx="177">
                  <c:v>9.5703126862645203</c:v>
                </c:pt>
                <c:pt idx="178">
                  <c:v>9.765625</c:v>
                </c:pt>
                <c:pt idx="179">
                  <c:v>9.9609373137354904</c:v>
                </c:pt>
                <c:pt idx="180">
                  <c:v>10.156249627471</c:v>
                </c:pt>
                <c:pt idx="181">
                  <c:v>10.351562872529</c:v>
                </c:pt>
                <c:pt idx="182">
                  <c:v>10.546875186264499</c:v>
                </c:pt>
                <c:pt idx="183">
                  <c:v>10.7421875</c:v>
                </c:pt>
                <c:pt idx="184">
                  <c:v>10.937499813735501</c:v>
                </c:pt>
                <c:pt idx="185">
                  <c:v>11.132812127471</c:v>
                </c:pt>
                <c:pt idx="186">
                  <c:v>11.328125372529</c:v>
                </c:pt>
                <c:pt idx="187">
                  <c:v>11.523437686264499</c:v>
                </c:pt>
                <c:pt idx="188">
                  <c:v>11.71875</c:v>
                </c:pt>
                <c:pt idx="189">
                  <c:v>11.914062313735501</c:v>
                </c:pt>
                <c:pt idx="190">
                  <c:v>12.109374627471</c:v>
                </c:pt>
                <c:pt idx="191">
                  <c:v>12.304687872529</c:v>
                </c:pt>
                <c:pt idx="192">
                  <c:v>12.500000186264499</c:v>
                </c:pt>
                <c:pt idx="193">
                  <c:v>12.6953125</c:v>
                </c:pt>
                <c:pt idx="194">
                  <c:v>12.890624813735501</c:v>
                </c:pt>
                <c:pt idx="195">
                  <c:v>13.085937127471</c:v>
                </c:pt>
                <c:pt idx="196">
                  <c:v>13.281250372529</c:v>
                </c:pt>
                <c:pt idx="197">
                  <c:v>13.476562686264499</c:v>
                </c:pt>
                <c:pt idx="198">
                  <c:v>13.671875</c:v>
                </c:pt>
                <c:pt idx="199">
                  <c:v>13.867187313735501</c:v>
                </c:pt>
                <c:pt idx="200">
                  <c:v>14.062499627471</c:v>
                </c:pt>
                <c:pt idx="201">
                  <c:v>14.257812872529</c:v>
                </c:pt>
                <c:pt idx="202">
                  <c:v>14.453125186264499</c:v>
                </c:pt>
                <c:pt idx="203">
                  <c:v>14.6484375</c:v>
                </c:pt>
                <c:pt idx="204">
                  <c:v>14.843749813735501</c:v>
                </c:pt>
                <c:pt idx="205">
                  <c:v>15.039062127471</c:v>
                </c:pt>
                <c:pt idx="206">
                  <c:v>15.234375372529</c:v>
                </c:pt>
                <c:pt idx="207">
                  <c:v>15.429687686264499</c:v>
                </c:pt>
                <c:pt idx="208">
                  <c:v>15.625</c:v>
                </c:pt>
                <c:pt idx="209">
                  <c:v>15.820313245058101</c:v>
                </c:pt>
                <c:pt idx="210">
                  <c:v>16.015624627471002</c:v>
                </c:pt>
                <c:pt idx="211">
                  <c:v>16.210937872528998</c:v>
                </c:pt>
                <c:pt idx="212">
                  <c:v>16.406249254941898</c:v>
                </c:pt>
                <c:pt idx="213">
                  <c:v>16.6015625</c:v>
                </c:pt>
                <c:pt idx="214">
                  <c:v>16.796875745058102</c:v>
                </c:pt>
                <c:pt idx="215">
                  <c:v>16.992187127471002</c:v>
                </c:pt>
                <c:pt idx="216">
                  <c:v>17.187500372528998</c:v>
                </c:pt>
                <c:pt idx="217">
                  <c:v>17.382811754941898</c:v>
                </c:pt>
                <c:pt idx="218">
                  <c:v>17.578125</c:v>
                </c:pt>
                <c:pt idx="219">
                  <c:v>17.773438245058102</c:v>
                </c:pt>
                <c:pt idx="220">
                  <c:v>17.968749627471002</c:v>
                </c:pt>
                <c:pt idx="221">
                  <c:v>18.164062872528998</c:v>
                </c:pt>
                <c:pt idx="222">
                  <c:v>18.359374254941898</c:v>
                </c:pt>
                <c:pt idx="223">
                  <c:v>18.5546875</c:v>
                </c:pt>
                <c:pt idx="224">
                  <c:v>18.750000745058102</c:v>
                </c:pt>
                <c:pt idx="225">
                  <c:v>18.945312127471002</c:v>
                </c:pt>
                <c:pt idx="226">
                  <c:v>19.140625372528998</c:v>
                </c:pt>
                <c:pt idx="227">
                  <c:v>19.335936754941898</c:v>
                </c:pt>
                <c:pt idx="228">
                  <c:v>19.53125</c:v>
                </c:pt>
                <c:pt idx="229">
                  <c:v>19.726563245058102</c:v>
                </c:pt>
                <c:pt idx="230">
                  <c:v>19.921874627471002</c:v>
                </c:pt>
                <c:pt idx="231">
                  <c:v>20.117187872528998</c:v>
                </c:pt>
                <c:pt idx="232">
                  <c:v>20.312499254941898</c:v>
                </c:pt>
                <c:pt idx="233">
                  <c:v>20.5078125</c:v>
                </c:pt>
                <c:pt idx="234">
                  <c:v>20.703125745058102</c:v>
                </c:pt>
                <c:pt idx="235">
                  <c:v>20.898437127471002</c:v>
                </c:pt>
                <c:pt idx="236">
                  <c:v>21.093750372528998</c:v>
                </c:pt>
                <c:pt idx="237">
                  <c:v>21.289061754941898</c:v>
                </c:pt>
                <c:pt idx="238">
                  <c:v>21.484375</c:v>
                </c:pt>
                <c:pt idx="239">
                  <c:v>21.679688245058102</c:v>
                </c:pt>
                <c:pt idx="240">
                  <c:v>21.874999627471002</c:v>
                </c:pt>
                <c:pt idx="241">
                  <c:v>22.070312872528998</c:v>
                </c:pt>
                <c:pt idx="242">
                  <c:v>22.265624254941898</c:v>
                </c:pt>
                <c:pt idx="243">
                  <c:v>22.4609375</c:v>
                </c:pt>
                <c:pt idx="244">
                  <c:v>22.656250745058102</c:v>
                </c:pt>
                <c:pt idx="245">
                  <c:v>22.851562127471002</c:v>
                </c:pt>
                <c:pt idx="246">
                  <c:v>23.046875372528998</c:v>
                </c:pt>
                <c:pt idx="247">
                  <c:v>23.242186754941898</c:v>
                </c:pt>
                <c:pt idx="248">
                  <c:v>23.4375</c:v>
                </c:pt>
                <c:pt idx="249">
                  <c:v>23.632813245058102</c:v>
                </c:pt>
                <c:pt idx="250">
                  <c:v>23.828124627471002</c:v>
                </c:pt>
                <c:pt idx="251">
                  <c:v>24.023437872528998</c:v>
                </c:pt>
                <c:pt idx="252">
                  <c:v>24.218749254941898</c:v>
                </c:pt>
                <c:pt idx="253">
                  <c:v>24.4140625</c:v>
                </c:pt>
                <c:pt idx="254">
                  <c:v>24.609375745058102</c:v>
                </c:pt>
                <c:pt idx="255">
                  <c:v>24.804687127471002</c:v>
                </c:pt>
                <c:pt idx="256">
                  <c:v>25.000000372528998</c:v>
                </c:pt>
              </c:numCache>
            </c:numRef>
          </c:xVal>
          <c:yVal>
            <c:numRef>
              <c:f>'U:\Manip\Thèse\DROP\Novembre 2015\Simu SPIS\04-DROP-Dust-3000V-20s-Modified_Flux\20s\[Potential_y_20s_Modified_Flux.xlsx]Sheet1'!$G$2:$G$258</c:f>
              <c:numCache>
                <c:formatCode>General</c:formatCode>
                <c:ptCount val="257"/>
                <c:pt idx="0">
                  <c:v>3006.46948242187</c:v>
                </c:pt>
                <c:pt idx="1">
                  <c:v>2997.107421875</c:v>
                </c:pt>
                <c:pt idx="2">
                  <c:v>2988.01538085937</c:v>
                </c:pt>
                <c:pt idx="3">
                  <c:v>2985.896484375</c:v>
                </c:pt>
                <c:pt idx="4">
                  <c:v>2983.77758789062</c:v>
                </c:pt>
                <c:pt idx="5">
                  <c:v>2981.65893554687</c:v>
                </c:pt>
                <c:pt idx="6">
                  <c:v>2979.5400390625</c:v>
                </c:pt>
                <c:pt idx="7">
                  <c:v>2977.42138671875</c:v>
                </c:pt>
                <c:pt idx="8">
                  <c:v>2975.30249023437</c:v>
                </c:pt>
                <c:pt idx="9">
                  <c:v>2973.18359375</c:v>
                </c:pt>
                <c:pt idx="10">
                  <c:v>2971.06494140625</c:v>
                </c:pt>
                <c:pt idx="11">
                  <c:v>2961.71606445312</c:v>
                </c:pt>
                <c:pt idx="12">
                  <c:v>2947.77514648437</c:v>
                </c:pt>
                <c:pt idx="13">
                  <c:v>2933.71020507813</c:v>
                </c:pt>
                <c:pt idx="14">
                  <c:v>2918.99780273437</c:v>
                </c:pt>
                <c:pt idx="15">
                  <c:v>2905.24194335937</c:v>
                </c:pt>
                <c:pt idx="16">
                  <c:v>2893.06811523437</c:v>
                </c:pt>
                <c:pt idx="17">
                  <c:v>2880.89428710937</c:v>
                </c:pt>
                <c:pt idx="18">
                  <c:v>2868.72045898437</c:v>
                </c:pt>
                <c:pt idx="19">
                  <c:v>2856.54663085938</c:v>
                </c:pt>
                <c:pt idx="20">
                  <c:v>2844.373046875</c:v>
                </c:pt>
                <c:pt idx="21">
                  <c:v>2832.19921875</c:v>
                </c:pt>
                <c:pt idx="22">
                  <c:v>2820.025390625</c:v>
                </c:pt>
                <c:pt idx="23">
                  <c:v>2807.8515625</c:v>
                </c:pt>
                <c:pt idx="24">
                  <c:v>2795.677734375</c:v>
                </c:pt>
                <c:pt idx="25">
                  <c:v>2783.50415039062</c:v>
                </c:pt>
                <c:pt idx="26">
                  <c:v>2766.83520507812</c:v>
                </c:pt>
                <c:pt idx="27">
                  <c:v>2750.08618164062</c:v>
                </c:pt>
                <c:pt idx="28">
                  <c:v>2733.3369140625</c:v>
                </c:pt>
                <c:pt idx="29">
                  <c:v>2715.54711914062</c:v>
                </c:pt>
                <c:pt idx="30">
                  <c:v>2697.607421875</c:v>
                </c:pt>
                <c:pt idx="31">
                  <c:v>2678.88452148437</c:v>
                </c:pt>
                <c:pt idx="32">
                  <c:v>2660.16284179687</c:v>
                </c:pt>
                <c:pt idx="33">
                  <c:v>2641.44116210938</c:v>
                </c:pt>
                <c:pt idx="34">
                  <c:v>2622.71923828125</c:v>
                </c:pt>
                <c:pt idx="35">
                  <c:v>2603.99755859375</c:v>
                </c:pt>
                <c:pt idx="36">
                  <c:v>2585.27587890625</c:v>
                </c:pt>
                <c:pt idx="37">
                  <c:v>2566.55419921875</c:v>
                </c:pt>
                <c:pt idx="38">
                  <c:v>2547.83251953125</c:v>
                </c:pt>
                <c:pt idx="39">
                  <c:v>2529.11059570312</c:v>
                </c:pt>
                <c:pt idx="40">
                  <c:v>2513.23168945312</c:v>
                </c:pt>
                <c:pt idx="41">
                  <c:v>2497.68286132812</c:v>
                </c:pt>
                <c:pt idx="42">
                  <c:v>2482.1337890625</c:v>
                </c:pt>
                <c:pt idx="43">
                  <c:v>2466.5849609375</c:v>
                </c:pt>
                <c:pt idx="44">
                  <c:v>2451.03588867187</c:v>
                </c:pt>
                <c:pt idx="45">
                  <c:v>2435.48706054687</c:v>
                </c:pt>
                <c:pt idx="46">
                  <c:v>2419.93798828125</c:v>
                </c:pt>
                <c:pt idx="47">
                  <c:v>2404.38916015625</c:v>
                </c:pt>
                <c:pt idx="48">
                  <c:v>2388.32495117187</c:v>
                </c:pt>
                <c:pt idx="49">
                  <c:v>2370.78857421875</c:v>
                </c:pt>
                <c:pt idx="50">
                  <c:v>2353.25244140625</c:v>
                </c:pt>
                <c:pt idx="51">
                  <c:v>2335.71606445313</c:v>
                </c:pt>
                <c:pt idx="52">
                  <c:v>2318.17993164062</c:v>
                </c:pt>
                <c:pt idx="53">
                  <c:v>2300.27026367187</c:v>
                </c:pt>
                <c:pt idx="54">
                  <c:v>2276.61157226562</c:v>
                </c:pt>
                <c:pt idx="55">
                  <c:v>2252.0009765625</c:v>
                </c:pt>
                <c:pt idx="56">
                  <c:v>2227.39038085937</c:v>
                </c:pt>
                <c:pt idx="57">
                  <c:v>2202.77978515625</c:v>
                </c:pt>
                <c:pt idx="58">
                  <c:v>2178.16918945313</c:v>
                </c:pt>
                <c:pt idx="59">
                  <c:v>2153.55859375</c:v>
                </c:pt>
                <c:pt idx="60">
                  <c:v>2128.94799804687</c:v>
                </c:pt>
                <c:pt idx="61">
                  <c:v>2104.33740234375</c:v>
                </c:pt>
                <c:pt idx="62">
                  <c:v>2083.95385742187</c:v>
                </c:pt>
                <c:pt idx="63">
                  <c:v>2064.51806640625</c:v>
                </c:pt>
                <c:pt idx="64">
                  <c:v>2045.08190917969</c:v>
                </c:pt>
                <c:pt idx="65">
                  <c:v>2025.64587402344</c:v>
                </c:pt>
                <c:pt idx="66">
                  <c:v>2007.10998535156</c:v>
                </c:pt>
                <c:pt idx="67">
                  <c:v>1988.83642578125</c:v>
                </c:pt>
                <c:pt idx="68">
                  <c:v>1970.56286621094</c:v>
                </c:pt>
                <c:pt idx="69">
                  <c:v>1952.28930664063</c:v>
                </c:pt>
                <c:pt idx="70">
                  <c:v>1934.01574707031</c:v>
                </c:pt>
                <c:pt idx="71">
                  <c:v>1916.21997070313</c:v>
                </c:pt>
                <c:pt idx="72">
                  <c:v>1898.48522949219</c:v>
                </c:pt>
                <c:pt idx="73">
                  <c:v>1880.75048828125</c:v>
                </c:pt>
                <c:pt idx="74">
                  <c:v>1863.01574707031</c:v>
                </c:pt>
                <c:pt idx="75">
                  <c:v>1845.28100585938</c:v>
                </c:pt>
                <c:pt idx="76">
                  <c:v>1827.54614257813</c:v>
                </c:pt>
                <c:pt idx="77">
                  <c:v>1810.02014160156</c:v>
                </c:pt>
                <c:pt idx="78">
                  <c:v>1794.74487304687</c:v>
                </c:pt>
                <c:pt idx="79">
                  <c:v>1779.52954101563</c:v>
                </c:pt>
                <c:pt idx="80">
                  <c:v>1764.31420898438</c:v>
                </c:pt>
                <c:pt idx="81">
                  <c:v>1749.09887695313</c:v>
                </c:pt>
                <c:pt idx="82">
                  <c:v>1733.88354492188</c:v>
                </c:pt>
                <c:pt idx="83">
                  <c:v>1718.66821289063</c:v>
                </c:pt>
                <c:pt idx="84">
                  <c:v>1703.45288085938</c:v>
                </c:pt>
                <c:pt idx="85">
                  <c:v>1688.23754882813</c:v>
                </c:pt>
                <c:pt idx="86">
                  <c:v>1672.95556640625</c:v>
                </c:pt>
                <c:pt idx="87">
                  <c:v>1656.40881347656</c:v>
                </c:pt>
                <c:pt idx="88">
                  <c:v>1642.841796875</c:v>
                </c:pt>
                <c:pt idx="89">
                  <c:v>1628.71154785156</c:v>
                </c:pt>
                <c:pt idx="90">
                  <c:v>1614.29284667969</c:v>
                </c:pt>
                <c:pt idx="91">
                  <c:v>1599.8740234375</c:v>
                </c:pt>
                <c:pt idx="92">
                  <c:v>1585.45520019531</c:v>
                </c:pt>
                <c:pt idx="93">
                  <c:v>1571.03649902344</c:v>
                </c:pt>
                <c:pt idx="94">
                  <c:v>1556.18200683594</c:v>
                </c:pt>
                <c:pt idx="95">
                  <c:v>1540.42724609375</c:v>
                </c:pt>
                <c:pt idx="96">
                  <c:v>1524.67248535156</c:v>
                </c:pt>
                <c:pt idx="97">
                  <c:v>1508.91760253906</c:v>
                </c:pt>
                <c:pt idx="98">
                  <c:v>1493.16284179688</c:v>
                </c:pt>
                <c:pt idx="99">
                  <c:v>1477.68579101563</c:v>
                </c:pt>
                <c:pt idx="100">
                  <c:v>1462.37683105469</c:v>
                </c:pt>
                <c:pt idx="101">
                  <c:v>1447.06799316406</c:v>
                </c:pt>
                <c:pt idx="102">
                  <c:v>1431.75903320313</c:v>
                </c:pt>
                <c:pt idx="103">
                  <c:v>1416.4501953125</c:v>
                </c:pt>
                <c:pt idx="104">
                  <c:v>1401.29907226562</c:v>
                </c:pt>
                <c:pt idx="105">
                  <c:v>1386.96984863281</c:v>
                </c:pt>
                <c:pt idx="106">
                  <c:v>1372.640625</c:v>
                </c:pt>
                <c:pt idx="107">
                  <c:v>1358.31140136719</c:v>
                </c:pt>
                <c:pt idx="108">
                  <c:v>1343.98205566406</c:v>
                </c:pt>
                <c:pt idx="109">
                  <c:v>1329.65283203125</c:v>
                </c:pt>
                <c:pt idx="110">
                  <c:v>1315.32360839844</c:v>
                </c:pt>
                <c:pt idx="111">
                  <c:v>1302.71179199219</c:v>
                </c:pt>
                <c:pt idx="112">
                  <c:v>1290.26025390625</c:v>
                </c:pt>
                <c:pt idx="113">
                  <c:v>1277.80871582031</c:v>
                </c:pt>
                <c:pt idx="114">
                  <c:v>1265.35717773438</c:v>
                </c:pt>
                <c:pt idx="115">
                  <c:v>1252.90563964844</c:v>
                </c:pt>
                <c:pt idx="116">
                  <c:v>1240.4541015625</c:v>
                </c:pt>
                <c:pt idx="117">
                  <c:v>1228.00256347656</c:v>
                </c:pt>
                <c:pt idx="118">
                  <c:v>1215.55102539063</c:v>
                </c:pt>
                <c:pt idx="119">
                  <c:v>1202.38916015625</c:v>
                </c:pt>
                <c:pt idx="120">
                  <c:v>1189.15698242188</c:v>
                </c:pt>
                <c:pt idx="121">
                  <c:v>1175.9248046875</c:v>
                </c:pt>
                <c:pt idx="122">
                  <c:v>1163.29309082031</c:v>
                </c:pt>
                <c:pt idx="123">
                  <c:v>1151.74060058594</c:v>
                </c:pt>
                <c:pt idx="124">
                  <c:v>1140.18823242188</c:v>
                </c:pt>
                <c:pt idx="125">
                  <c:v>1128.63586425781</c:v>
                </c:pt>
                <c:pt idx="126">
                  <c:v>1118.55712890625</c:v>
                </c:pt>
                <c:pt idx="127">
                  <c:v>1108.95935058594</c:v>
                </c:pt>
                <c:pt idx="128">
                  <c:v>1099.36157226563</c:v>
                </c:pt>
                <c:pt idx="129">
                  <c:v>1090.51196289063</c:v>
                </c:pt>
                <c:pt idx="130">
                  <c:v>1082.00708007813</c:v>
                </c:pt>
                <c:pt idx="131">
                  <c:v>1072.52453613281</c:v>
                </c:pt>
                <c:pt idx="132">
                  <c:v>1062.81335449219</c:v>
                </c:pt>
                <c:pt idx="133">
                  <c:v>1053.10217285156</c:v>
                </c:pt>
                <c:pt idx="134">
                  <c:v>1043.39086914063</c:v>
                </c:pt>
                <c:pt idx="135">
                  <c:v>1033.6796875</c:v>
                </c:pt>
                <c:pt idx="136">
                  <c:v>1023.96850585938</c:v>
                </c:pt>
                <c:pt idx="137">
                  <c:v>1015.03210449219</c:v>
                </c:pt>
                <c:pt idx="138">
                  <c:v>1006.73388671875</c:v>
                </c:pt>
                <c:pt idx="139">
                  <c:v>998.43566894531295</c:v>
                </c:pt>
                <c:pt idx="140">
                  <c:v>990.137451171875</c:v>
                </c:pt>
                <c:pt idx="141">
                  <c:v>981.83923339843795</c:v>
                </c:pt>
                <c:pt idx="142">
                  <c:v>973.541015625</c:v>
                </c:pt>
                <c:pt idx="143">
                  <c:v>965.24279785156295</c:v>
                </c:pt>
                <c:pt idx="144">
                  <c:v>957.00531005859398</c:v>
                </c:pt>
                <c:pt idx="145">
                  <c:v>948.88250732421898</c:v>
                </c:pt>
                <c:pt idx="146">
                  <c:v>942.27947998046898</c:v>
                </c:pt>
                <c:pt idx="147">
                  <c:v>935.66979980468795</c:v>
                </c:pt>
                <c:pt idx="148">
                  <c:v>929.06005859375</c:v>
                </c:pt>
                <c:pt idx="149">
                  <c:v>922.45037841796898</c:v>
                </c:pt>
                <c:pt idx="150">
                  <c:v>915.84069824218795</c:v>
                </c:pt>
                <c:pt idx="151">
                  <c:v>909.23101806640602</c:v>
                </c:pt>
                <c:pt idx="152">
                  <c:v>902.621337890625</c:v>
                </c:pt>
                <c:pt idx="153">
                  <c:v>896.01165771484398</c:v>
                </c:pt>
                <c:pt idx="154">
                  <c:v>889.97741699218705</c:v>
                </c:pt>
                <c:pt idx="155">
                  <c:v>884.968994140625</c:v>
                </c:pt>
                <c:pt idx="156">
                  <c:v>879.94183349609398</c:v>
                </c:pt>
                <c:pt idx="157">
                  <c:v>874.80426025390602</c:v>
                </c:pt>
                <c:pt idx="158">
                  <c:v>869.66668701171898</c:v>
                </c:pt>
                <c:pt idx="159">
                  <c:v>864.52911376953102</c:v>
                </c:pt>
                <c:pt idx="160">
                  <c:v>859.06005859375</c:v>
                </c:pt>
                <c:pt idx="161">
                  <c:v>853.24420166015602</c:v>
                </c:pt>
                <c:pt idx="162">
                  <c:v>847.42834472656295</c:v>
                </c:pt>
                <c:pt idx="163">
                  <c:v>841.42028808593705</c:v>
                </c:pt>
                <c:pt idx="164">
                  <c:v>833.91412353515602</c:v>
                </c:pt>
                <c:pt idx="165">
                  <c:v>828.41809082031205</c:v>
                </c:pt>
                <c:pt idx="166">
                  <c:v>823.51507568359398</c:v>
                </c:pt>
                <c:pt idx="167">
                  <c:v>818.74664306640602</c:v>
                </c:pt>
                <c:pt idx="168">
                  <c:v>813.96014404296898</c:v>
                </c:pt>
                <c:pt idx="169">
                  <c:v>809.14520263671898</c:v>
                </c:pt>
                <c:pt idx="170">
                  <c:v>804.330322265625</c:v>
                </c:pt>
                <c:pt idx="171">
                  <c:v>799.51544189453102</c:v>
                </c:pt>
                <c:pt idx="172">
                  <c:v>794.411376953125</c:v>
                </c:pt>
                <c:pt idx="173">
                  <c:v>789.23529052734398</c:v>
                </c:pt>
                <c:pt idx="174">
                  <c:v>784.05914306640602</c:v>
                </c:pt>
                <c:pt idx="175">
                  <c:v>778.883056640625</c:v>
                </c:pt>
                <c:pt idx="176">
                  <c:v>773.74749755859398</c:v>
                </c:pt>
                <c:pt idx="177">
                  <c:v>768.98468017578102</c:v>
                </c:pt>
                <c:pt idx="178">
                  <c:v>763.79888916015602</c:v>
                </c:pt>
                <c:pt idx="179">
                  <c:v>758.19287109375</c:v>
                </c:pt>
                <c:pt idx="180">
                  <c:v>752.5869140625</c:v>
                </c:pt>
                <c:pt idx="181">
                  <c:v>746.98083496093795</c:v>
                </c:pt>
                <c:pt idx="182">
                  <c:v>741.37487792968795</c:v>
                </c:pt>
                <c:pt idx="183">
                  <c:v>735.76885986328102</c:v>
                </c:pt>
                <c:pt idx="184">
                  <c:v>730.162841796875</c:v>
                </c:pt>
                <c:pt idx="185">
                  <c:v>725.242431640625</c:v>
                </c:pt>
                <c:pt idx="186">
                  <c:v>720.72119140625</c:v>
                </c:pt>
                <c:pt idx="187">
                  <c:v>718.12054443359398</c:v>
                </c:pt>
                <c:pt idx="188">
                  <c:v>715.51995849609398</c:v>
                </c:pt>
                <c:pt idx="189">
                  <c:v>712.91931152343795</c:v>
                </c:pt>
                <c:pt idx="190">
                  <c:v>710.31872558593795</c:v>
                </c:pt>
                <c:pt idx="191">
                  <c:v>707.71807861328102</c:v>
                </c:pt>
                <c:pt idx="192">
                  <c:v>705.11749267578102</c:v>
                </c:pt>
                <c:pt idx="193">
                  <c:v>701.729248046875</c:v>
                </c:pt>
                <c:pt idx="194">
                  <c:v>698.18658447265602</c:v>
                </c:pt>
                <c:pt idx="195">
                  <c:v>694.64398193359398</c:v>
                </c:pt>
                <c:pt idx="196">
                  <c:v>694.43225097656295</c:v>
                </c:pt>
                <c:pt idx="197">
                  <c:v>695.00671386718705</c:v>
                </c:pt>
                <c:pt idx="198">
                  <c:v>695.58123779296898</c:v>
                </c:pt>
                <c:pt idx="199">
                  <c:v>696.15570068359398</c:v>
                </c:pt>
                <c:pt idx="200">
                  <c:v>696.730224609375</c:v>
                </c:pt>
                <c:pt idx="201">
                  <c:v>697.3046875</c:v>
                </c:pt>
                <c:pt idx="202">
                  <c:v>697.87921142578102</c:v>
                </c:pt>
                <c:pt idx="203">
                  <c:v>698.24957275390602</c:v>
                </c:pt>
                <c:pt idx="204">
                  <c:v>702.86627197265602</c:v>
                </c:pt>
                <c:pt idx="205">
                  <c:v>707.301025390625</c:v>
                </c:pt>
                <c:pt idx="206">
                  <c:v>711.73583984375</c:v>
                </c:pt>
                <c:pt idx="207">
                  <c:v>716.17059326171898</c:v>
                </c:pt>
                <c:pt idx="208">
                  <c:v>720.60528564453102</c:v>
                </c:pt>
                <c:pt idx="209">
                  <c:v>725.04010009765602</c:v>
                </c:pt>
                <c:pt idx="210">
                  <c:v>729.47479248046898</c:v>
                </c:pt>
                <c:pt idx="211">
                  <c:v>733.16998291015602</c:v>
                </c:pt>
                <c:pt idx="212">
                  <c:v>732.73272705078102</c:v>
                </c:pt>
                <c:pt idx="213">
                  <c:v>732.29541015625</c:v>
                </c:pt>
                <c:pt idx="214">
                  <c:v>731.858154296875</c:v>
                </c:pt>
                <c:pt idx="215">
                  <c:v>731.4208984375</c:v>
                </c:pt>
                <c:pt idx="216">
                  <c:v>731.1337890625</c:v>
                </c:pt>
                <c:pt idx="217">
                  <c:v>731.25836181640602</c:v>
                </c:pt>
                <c:pt idx="218">
                  <c:v>729.53186035156295</c:v>
                </c:pt>
                <c:pt idx="219">
                  <c:v>726.01611328125</c:v>
                </c:pt>
                <c:pt idx="220">
                  <c:v>722.50036621093795</c:v>
                </c:pt>
                <c:pt idx="221">
                  <c:v>719.297607421875</c:v>
                </c:pt>
                <c:pt idx="222">
                  <c:v>717.534423828125</c:v>
                </c:pt>
                <c:pt idx="223">
                  <c:v>715.77130126953102</c:v>
                </c:pt>
                <c:pt idx="224">
                  <c:v>714.00811767578102</c:v>
                </c:pt>
                <c:pt idx="225">
                  <c:v>712.24499511718795</c:v>
                </c:pt>
                <c:pt idx="226">
                  <c:v>710.48181152343795</c:v>
                </c:pt>
                <c:pt idx="227">
                  <c:v>708.951904296875</c:v>
                </c:pt>
                <c:pt idx="228">
                  <c:v>707.972900390625</c:v>
                </c:pt>
                <c:pt idx="229">
                  <c:v>707.35260009765602</c:v>
                </c:pt>
                <c:pt idx="230">
                  <c:v>707.33428955078102</c:v>
                </c:pt>
                <c:pt idx="231">
                  <c:v>709.89166259765602</c:v>
                </c:pt>
                <c:pt idx="232">
                  <c:v>712.83941650390602</c:v>
                </c:pt>
                <c:pt idx="233">
                  <c:v>715.78717041015602</c:v>
                </c:pt>
                <c:pt idx="234">
                  <c:v>718.73498535156205</c:v>
                </c:pt>
                <c:pt idx="235">
                  <c:v>721.68267822265602</c:v>
                </c:pt>
                <c:pt idx="236">
                  <c:v>724.63049316406295</c:v>
                </c:pt>
                <c:pt idx="237">
                  <c:v>727.57818603515602</c:v>
                </c:pt>
                <c:pt idx="238">
                  <c:v>730.52600097656295</c:v>
                </c:pt>
                <c:pt idx="239">
                  <c:v>733.47375488281295</c:v>
                </c:pt>
                <c:pt idx="240">
                  <c:v>732.24176025390602</c:v>
                </c:pt>
                <c:pt idx="241">
                  <c:v>730.28674316406205</c:v>
                </c:pt>
                <c:pt idx="242">
                  <c:v>728.331787109375</c:v>
                </c:pt>
                <c:pt idx="243">
                  <c:v>726.37677001953102</c:v>
                </c:pt>
                <c:pt idx="244">
                  <c:v>722.86798095703102</c:v>
                </c:pt>
                <c:pt idx="245">
                  <c:v>718.90667724609398</c:v>
                </c:pt>
                <c:pt idx="246">
                  <c:v>715.16363525390602</c:v>
                </c:pt>
                <c:pt idx="247">
                  <c:v>711.46807861328102</c:v>
                </c:pt>
                <c:pt idx="248">
                  <c:v>709.36242675781295</c:v>
                </c:pt>
                <c:pt idx="249">
                  <c:v>707.24798583984398</c:v>
                </c:pt>
                <c:pt idx="250">
                  <c:v>705.13360595703102</c:v>
                </c:pt>
                <c:pt idx="251">
                  <c:v>703.01916503906295</c:v>
                </c:pt>
                <c:pt idx="252">
                  <c:v>700.90478515625</c:v>
                </c:pt>
                <c:pt idx="253">
                  <c:v>698.79040527343795</c:v>
                </c:pt>
                <c:pt idx="254">
                  <c:v>696.68322753906295</c:v>
                </c:pt>
                <c:pt idx="255">
                  <c:v>697.42370605468705</c:v>
                </c:pt>
                <c:pt idx="256">
                  <c:v>691.42364501953102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'U:\Manip\Thèse\DROP\Novembre 2015\Simu SPIS\04-DROP-Dust-3000V-20s-Modified_Flux_Distrib_Div_2\20s\[Potential_y_20s_Modified_Flux_Distrib_Div_2.xlsx]Sheet1'!$G$1</c:f>
              <c:strCache>
                <c:ptCount val="1"/>
                <c:pt idx="0">
                  <c:v>NUM with radius / 2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'U:\Manip\Thèse\DROP\Novembre 2015\Simu SPIS\04-DROP-Dust-3000V-20s-Modified_Flux_Distrib_Div_2\20s\[Potential_y_20s_Modified_Flux_Distrib_Div_2.xlsx]Sheet1'!$D$2:$D$258</c:f>
              <c:numCache>
                <c:formatCode>General</c:formatCode>
                <c:ptCount val="257"/>
                <c:pt idx="0">
                  <c:v>-25.000000372528998</c:v>
                </c:pt>
                <c:pt idx="1">
                  <c:v>-24.804687127471002</c:v>
                </c:pt>
                <c:pt idx="2">
                  <c:v>-24.609375745058102</c:v>
                </c:pt>
                <c:pt idx="3">
                  <c:v>-24.4140625</c:v>
                </c:pt>
                <c:pt idx="4">
                  <c:v>-24.218749254941898</c:v>
                </c:pt>
                <c:pt idx="5">
                  <c:v>-24.023437872528998</c:v>
                </c:pt>
                <c:pt idx="6">
                  <c:v>-23.828124627471002</c:v>
                </c:pt>
                <c:pt idx="7">
                  <c:v>-23.632813245058102</c:v>
                </c:pt>
                <c:pt idx="8">
                  <c:v>-23.4375</c:v>
                </c:pt>
                <c:pt idx="9">
                  <c:v>-23.242186754941898</c:v>
                </c:pt>
                <c:pt idx="10">
                  <c:v>-23.046875372528998</c:v>
                </c:pt>
                <c:pt idx="11">
                  <c:v>-22.851562127471002</c:v>
                </c:pt>
                <c:pt idx="12">
                  <c:v>-22.656250745058102</c:v>
                </c:pt>
                <c:pt idx="13">
                  <c:v>-22.4609375</c:v>
                </c:pt>
                <c:pt idx="14">
                  <c:v>-22.265624254941898</c:v>
                </c:pt>
                <c:pt idx="15">
                  <c:v>-22.070312872528998</c:v>
                </c:pt>
                <c:pt idx="16">
                  <c:v>-21.874999627471002</c:v>
                </c:pt>
                <c:pt idx="17">
                  <c:v>-21.679688245058102</c:v>
                </c:pt>
                <c:pt idx="18">
                  <c:v>-21.484375</c:v>
                </c:pt>
                <c:pt idx="19">
                  <c:v>-21.289061754941898</c:v>
                </c:pt>
                <c:pt idx="20">
                  <c:v>-21.093750372528998</c:v>
                </c:pt>
                <c:pt idx="21">
                  <c:v>-20.898437127471002</c:v>
                </c:pt>
                <c:pt idx="22">
                  <c:v>-20.703125745058102</c:v>
                </c:pt>
                <c:pt idx="23">
                  <c:v>-20.5078125</c:v>
                </c:pt>
                <c:pt idx="24">
                  <c:v>-20.312499254941898</c:v>
                </c:pt>
                <c:pt idx="25">
                  <c:v>-20.117187872528998</c:v>
                </c:pt>
                <c:pt idx="26">
                  <c:v>-19.921874627471002</c:v>
                </c:pt>
                <c:pt idx="27">
                  <c:v>-19.726563245058102</c:v>
                </c:pt>
                <c:pt idx="28">
                  <c:v>-19.53125</c:v>
                </c:pt>
                <c:pt idx="29">
                  <c:v>-19.335936754941898</c:v>
                </c:pt>
                <c:pt idx="30">
                  <c:v>-19.140625372528998</c:v>
                </c:pt>
                <c:pt idx="31">
                  <c:v>-18.945312127471002</c:v>
                </c:pt>
                <c:pt idx="32">
                  <c:v>-18.750000745058102</c:v>
                </c:pt>
                <c:pt idx="33">
                  <c:v>-18.5546875</c:v>
                </c:pt>
                <c:pt idx="34">
                  <c:v>-18.359374254941898</c:v>
                </c:pt>
                <c:pt idx="35">
                  <c:v>-18.164062872528998</c:v>
                </c:pt>
                <c:pt idx="36">
                  <c:v>-17.968749627471002</c:v>
                </c:pt>
                <c:pt idx="37">
                  <c:v>-17.773438245058102</c:v>
                </c:pt>
                <c:pt idx="38">
                  <c:v>-17.578125</c:v>
                </c:pt>
                <c:pt idx="39">
                  <c:v>-17.382811754941898</c:v>
                </c:pt>
                <c:pt idx="40">
                  <c:v>-17.187500372528998</c:v>
                </c:pt>
                <c:pt idx="41">
                  <c:v>-16.992187127471002</c:v>
                </c:pt>
                <c:pt idx="42">
                  <c:v>-16.796875745058102</c:v>
                </c:pt>
                <c:pt idx="43">
                  <c:v>-16.6015625</c:v>
                </c:pt>
                <c:pt idx="44">
                  <c:v>-16.406249254941898</c:v>
                </c:pt>
                <c:pt idx="45">
                  <c:v>-16.210937872528998</c:v>
                </c:pt>
                <c:pt idx="46">
                  <c:v>-16.015624627471002</c:v>
                </c:pt>
                <c:pt idx="47">
                  <c:v>-15.820313245058101</c:v>
                </c:pt>
                <c:pt idx="48">
                  <c:v>-15.625</c:v>
                </c:pt>
                <c:pt idx="49">
                  <c:v>-15.429687686264499</c:v>
                </c:pt>
                <c:pt idx="50">
                  <c:v>-15.234375372529</c:v>
                </c:pt>
                <c:pt idx="51">
                  <c:v>-15.039062127471</c:v>
                </c:pt>
                <c:pt idx="52">
                  <c:v>-14.843749813735501</c:v>
                </c:pt>
                <c:pt idx="53">
                  <c:v>-14.6484375</c:v>
                </c:pt>
                <c:pt idx="54">
                  <c:v>-14.453125186264499</c:v>
                </c:pt>
                <c:pt idx="55">
                  <c:v>-14.257812872529</c:v>
                </c:pt>
                <c:pt idx="56">
                  <c:v>-14.062499627471</c:v>
                </c:pt>
                <c:pt idx="57">
                  <c:v>-13.867187313735501</c:v>
                </c:pt>
                <c:pt idx="58">
                  <c:v>-13.671875</c:v>
                </c:pt>
                <c:pt idx="59">
                  <c:v>-13.476562686264499</c:v>
                </c:pt>
                <c:pt idx="60">
                  <c:v>-13.281250372529</c:v>
                </c:pt>
                <c:pt idx="61">
                  <c:v>-13.085937127471</c:v>
                </c:pt>
                <c:pt idx="62">
                  <c:v>-12.890624813735501</c:v>
                </c:pt>
                <c:pt idx="63">
                  <c:v>-12.6953125</c:v>
                </c:pt>
                <c:pt idx="64">
                  <c:v>-12.500000186264499</c:v>
                </c:pt>
                <c:pt idx="65">
                  <c:v>-12.304687872529</c:v>
                </c:pt>
                <c:pt idx="66">
                  <c:v>-12.109374627471</c:v>
                </c:pt>
                <c:pt idx="67">
                  <c:v>-11.914062313735501</c:v>
                </c:pt>
                <c:pt idx="68">
                  <c:v>-11.71875</c:v>
                </c:pt>
                <c:pt idx="69">
                  <c:v>-11.523437686264499</c:v>
                </c:pt>
                <c:pt idx="70">
                  <c:v>-11.328125372529</c:v>
                </c:pt>
                <c:pt idx="71">
                  <c:v>-11.132812127471</c:v>
                </c:pt>
                <c:pt idx="72">
                  <c:v>-10.937499813735501</c:v>
                </c:pt>
                <c:pt idx="73">
                  <c:v>-10.7421875</c:v>
                </c:pt>
                <c:pt idx="74">
                  <c:v>-10.546875186264499</c:v>
                </c:pt>
                <c:pt idx="75">
                  <c:v>-10.351562872529</c:v>
                </c:pt>
                <c:pt idx="76">
                  <c:v>-10.156249627471</c:v>
                </c:pt>
                <c:pt idx="77">
                  <c:v>-9.9609373137354904</c:v>
                </c:pt>
                <c:pt idx="78">
                  <c:v>-9.765625</c:v>
                </c:pt>
                <c:pt idx="79">
                  <c:v>-9.5703126862645203</c:v>
                </c:pt>
                <c:pt idx="80">
                  <c:v>-9.3750003725290298</c:v>
                </c:pt>
                <c:pt idx="81">
                  <c:v>-9.1796871274709702</c:v>
                </c:pt>
                <c:pt idx="82">
                  <c:v>-8.9843748137354904</c:v>
                </c:pt>
                <c:pt idx="83">
                  <c:v>-8.7890625</c:v>
                </c:pt>
                <c:pt idx="84">
                  <c:v>-8.5937501862645203</c:v>
                </c:pt>
                <c:pt idx="85">
                  <c:v>-8.3984378725290298</c:v>
                </c:pt>
                <c:pt idx="86">
                  <c:v>-8.2031246274709702</c:v>
                </c:pt>
                <c:pt idx="87">
                  <c:v>-8.0078123137354904</c:v>
                </c:pt>
                <c:pt idx="88">
                  <c:v>-7.8125</c:v>
                </c:pt>
                <c:pt idx="89">
                  <c:v>-7.6171876862645203</c:v>
                </c:pt>
                <c:pt idx="90">
                  <c:v>-7.4218749068677399</c:v>
                </c:pt>
                <c:pt idx="91">
                  <c:v>-7.2265625931322601</c:v>
                </c:pt>
                <c:pt idx="92">
                  <c:v>-7.0312498137354904</c:v>
                </c:pt>
                <c:pt idx="93">
                  <c:v>-6.8359375</c:v>
                </c:pt>
                <c:pt idx="94">
                  <c:v>-6.6406251862645203</c:v>
                </c:pt>
                <c:pt idx="95">
                  <c:v>-6.4453124068677399</c:v>
                </c:pt>
                <c:pt idx="96">
                  <c:v>-6.2500000931322601</c:v>
                </c:pt>
                <c:pt idx="97">
                  <c:v>-6.0546873137354904</c:v>
                </c:pt>
                <c:pt idx="98">
                  <c:v>-5.859375</c:v>
                </c:pt>
                <c:pt idx="99">
                  <c:v>-5.6640626862645203</c:v>
                </c:pt>
                <c:pt idx="100">
                  <c:v>-5.4687499068677399</c:v>
                </c:pt>
                <c:pt idx="101">
                  <c:v>-5.2734375931322601</c:v>
                </c:pt>
                <c:pt idx="102">
                  <c:v>-5.0781248137354904</c:v>
                </c:pt>
                <c:pt idx="103">
                  <c:v>-4.8828125</c:v>
                </c:pt>
                <c:pt idx="104">
                  <c:v>-4.6875001862645203</c:v>
                </c:pt>
                <c:pt idx="105">
                  <c:v>-4.4921874068677399</c:v>
                </c:pt>
                <c:pt idx="106">
                  <c:v>-4.2968750931322601</c:v>
                </c:pt>
                <c:pt idx="107">
                  <c:v>-4.1015623137354904</c:v>
                </c:pt>
                <c:pt idx="108">
                  <c:v>-3.90625</c:v>
                </c:pt>
                <c:pt idx="109">
                  <c:v>-3.7109374534338699</c:v>
                </c:pt>
                <c:pt idx="110">
                  <c:v>-3.5156249068677399</c:v>
                </c:pt>
                <c:pt idx="111">
                  <c:v>-3.3203125931322601</c:v>
                </c:pt>
                <c:pt idx="112">
                  <c:v>-3.1250000465661301</c:v>
                </c:pt>
                <c:pt idx="113">
                  <c:v>-2.9296875</c:v>
                </c:pt>
                <c:pt idx="114">
                  <c:v>-2.7343749534338699</c:v>
                </c:pt>
                <c:pt idx="115">
                  <c:v>-2.5390624068677399</c:v>
                </c:pt>
                <c:pt idx="116">
                  <c:v>-2.3437500931322601</c:v>
                </c:pt>
                <c:pt idx="117">
                  <c:v>-2.1484375465661301</c:v>
                </c:pt>
                <c:pt idx="118">
                  <c:v>-1.953125</c:v>
                </c:pt>
                <c:pt idx="119">
                  <c:v>-1.7578124534338699</c:v>
                </c:pt>
                <c:pt idx="120">
                  <c:v>-1.5625000232830599</c:v>
                </c:pt>
                <c:pt idx="121">
                  <c:v>-1.3671874767169401</c:v>
                </c:pt>
                <c:pt idx="122">
                  <c:v>-1.1718750465661301</c:v>
                </c:pt>
                <c:pt idx="123">
                  <c:v>-0.9765625</c:v>
                </c:pt>
                <c:pt idx="124">
                  <c:v>-0.78125001164153196</c:v>
                </c:pt>
                <c:pt idx="125">
                  <c:v>-0.58593752328306403</c:v>
                </c:pt>
                <c:pt idx="126">
                  <c:v>-0.39062500582076598</c:v>
                </c:pt>
                <c:pt idx="127">
                  <c:v>-0.19531250291038299</c:v>
                </c:pt>
                <c:pt idx="128">
                  <c:v>0</c:v>
                </c:pt>
                <c:pt idx="129">
                  <c:v>0.19531250291038299</c:v>
                </c:pt>
                <c:pt idx="130">
                  <c:v>0.39062500582076598</c:v>
                </c:pt>
                <c:pt idx="131">
                  <c:v>0.58593752328306403</c:v>
                </c:pt>
                <c:pt idx="132">
                  <c:v>0.78125001164153196</c:v>
                </c:pt>
                <c:pt idx="133">
                  <c:v>0.9765625</c:v>
                </c:pt>
                <c:pt idx="134">
                  <c:v>1.1718750465661301</c:v>
                </c:pt>
                <c:pt idx="135">
                  <c:v>1.3671874767169401</c:v>
                </c:pt>
                <c:pt idx="136">
                  <c:v>1.5625000232830599</c:v>
                </c:pt>
                <c:pt idx="137">
                  <c:v>1.7578124534338699</c:v>
                </c:pt>
                <c:pt idx="138">
                  <c:v>1.953125</c:v>
                </c:pt>
                <c:pt idx="139">
                  <c:v>2.1484375465661301</c:v>
                </c:pt>
                <c:pt idx="140">
                  <c:v>2.3437500931322601</c:v>
                </c:pt>
                <c:pt idx="141">
                  <c:v>2.5390624068677399</c:v>
                </c:pt>
                <c:pt idx="142">
                  <c:v>2.7343749534338699</c:v>
                </c:pt>
                <c:pt idx="143">
                  <c:v>2.9296875</c:v>
                </c:pt>
                <c:pt idx="144">
                  <c:v>3.1250000465661301</c:v>
                </c:pt>
                <c:pt idx="145">
                  <c:v>3.3203125931322601</c:v>
                </c:pt>
                <c:pt idx="146">
                  <c:v>3.5156249068677399</c:v>
                </c:pt>
                <c:pt idx="147">
                  <c:v>3.7109374534338699</c:v>
                </c:pt>
                <c:pt idx="148">
                  <c:v>3.90625</c:v>
                </c:pt>
                <c:pt idx="149">
                  <c:v>4.1015623137354904</c:v>
                </c:pt>
                <c:pt idx="150">
                  <c:v>4.2968750931322601</c:v>
                </c:pt>
                <c:pt idx="151">
                  <c:v>4.4921874068677399</c:v>
                </c:pt>
                <c:pt idx="152">
                  <c:v>4.6875001862645203</c:v>
                </c:pt>
                <c:pt idx="153">
                  <c:v>4.8828125</c:v>
                </c:pt>
                <c:pt idx="154">
                  <c:v>5.0781248137354904</c:v>
                </c:pt>
                <c:pt idx="155">
                  <c:v>5.2734375931322601</c:v>
                </c:pt>
                <c:pt idx="156">
                  <c:v>5.4687499068677399</c:v>
                </c:pt>
                <c:pt idx="157">
                  <c:v>5.6640626862645203</c:v>
                </c:pt>
                <c:pt idx="158">
                  <c:v>5.859375</c:v>
                </c:pt>
                <c:pt idx="159">
                  <c:v>6.0546873137354904</c:v>
                </c:pt>
                <c:pt idx="160">
                  <c:v>6.2500000931322601</c:v>
                </c:pt>
                <c:pt idx="161">
                  <c:v>6.4453124068677399</c:v>
                </c:pt>
                <c:pt idx="162">
                  <c:v>6.6406251862645203</c:v>
                </c:pt>
                <c:pt idx="163">
                  <c:v>6.8359375</c:v>
                </c:pt>
                <c:pt idx="164">
                  <c:v>7.0312498137354904</c:v>
                </c:pt>
                <c:pt idx="165">
                  <c:v>7.2265625931322601</c:v>
                </c:pt>
                <c:pt idx="166">
                  <c:v>7.4218749068677399</c:v>
                </c:pt>
                <c:pt idx="167">
                  <c:v>7.6171876862645203</c:v>
                </c:pt>
                <c:pt idx="168">
                  <c:v>7.8125</c:v>
                </c:pt>
                <c:pt idx="169">
                  <c:v>8.0078123137354904</c:v>
                </c:pt>
                <c:pt idx="170">
                  <c:v>8.2031246274709702</c:v>
                </c:pt>
                <c:pt idx="171">
                  <c:v>8.3984378725290298</c:v>
                </c:pt>
                <c:pt idx="172">
                  <c:v>8.5937501862645203</c:v>
                </c:pt>
                <c:pt idx="173">
                  <c:v>8.7890625</c:v>
                </c:pt>
                <c:pt idx="174">
                  <c:v>8.9843748137354904</c:v>
                </c:pt>
                <c:pt idx="175">
                  <c:v>9.1796871274709702</c:v>
                </c:pt>
                <c:pt idx="176">
                  <c:v>9.3750003725290298</c:v>
                </c:pt>
                <c:pt idx="177">
                  <c:v>9.5703126862645203</c:v>
                </c:pt>
                <c:pt idx="178">
                  <c:v>9.765625</c:v>
                </c:pt>
                <c:pt idx="179">
                  <c:v>9.9609373137354904</c:v>
                </c:pt>
                <c:pt idx="180">
                  <c:v>10.156249627471</c:v>
                </c:pt>
                <c:pt idx="181">
                  <c:v>10.351562872529</c:v>
                </c:pt>
                <c:pt idx="182">
                  <c:v>10.546875186264499</c:v>
                </c:pt>
                <c:pt idx="183">
                  <c:v>10.7421875</c:v>
                </c:pt>
                <c:pt idx="184">
                  <c:v>10.937499813735501</c:v>
                </c:pt>
                <c:pt idx="185">
                  <c:v>11.132812127471</c:v>
                </c:pt>
                <c:pt idx="186">
                  <c:v>11.328125372529</c:v>
                </c:pt>
                <c:pt idx="187">
                  <c:v>11.523437686264499</c:v>
                </c:pt>
                <c:pt idx="188">
                  <c:v>11.71875</c:v>
                </c:pt>
                <c:pt idx="189">
                  <c:v>11.914062313735501</c:v>
                </c:pt>
                <c:pt idx="190">
                  <c:v>12.109374627471</c:v>
                </c:pt>
                <c:pt idx="191">
                  <c:v>12.304687872529</c:v>
                </c:pt>
                <c:pt idx="192">
                  <c:v>12.500000186264499</c:v>
                </c:pt>
                <c:pt idx="193">
                  <c:v>12.6953125</c:v>
                </c:pt>
                <c:pt idx="194">
                  <c:v>12.890624813735501</c:v>
                </c:pt>
                <c:pt idx="195">
                  <c:v>13.085937127471</c:v>
                </c:pt>
                <c:pt idx="196">
                  <c:v>13.281250372529</c:v>
                </c:pt>
                <c:pt idx="197">
                  <c:v>13.476562686264499</c:v>
                </c:pt>
                <c:pt idx="198">
                  <c:v>13.671875</c:v>
                </c:pt>
                <c:pt idx="199">
                  <c:v>13.867187313735501</c:v>
                </c:pt>
                <c:pt idx="200">
                  <c:v>14.062499627471</c:v>
                </c:pt>
                <c:pt idx="201">
                  <c:v>14.257812872529</c:v>
                </c:pt>
                <c:pt idx="202">
                  <c:v>14.453125186264499</c:v>
                </c:pt>
                <c:pt idx="203">
                  <c:v>14.6484375</c:v>
                </c:pt>
                <c:pt idx="204">
                  <c:v>14.843749813735501</c:v>
                </c:pt>
                <c:pt idx="205">
                  <c:v>15.039062127471</c:v>
                </c:pt>
                <c:pt idx="206">
                  <c:v>15.234375372529</c:v>
                </c:pt>
                <c:pt idx="207">
                  <c:v>15.429687686264499</c:v>
                </c:pt>
                <c:pt idx="208">
                  <c:v>15.625</c:v>
                </c:pt>
                <c:pt idx="209">
                  <c:v>15.820313245058101</c:v>
                </c:pt>
                <c:pt idx="210">
                  <c:v>16.015624627471002</c:v>
                </c:pt>
                <c:pt idx="211">
                  <c:v>16.210937872528998</c:v>
                </c:pt>
                <c:pt idx="212">
                  <c:v>16.406249254941898</c:v>
                </c:pt>
                <c:pt idx="213">
                  <c:v>16.6015625</c:v>
                </c:pt>
                <c:pt idx="214">
                  <c:v>16.796875745058102</c:v>
                </c:pt>
                <c:pt idx="215">
                  <c:v>16.992187127471002</c:v>
                </c:pt>
                <c:pt idx="216">
                  <c:v>17.187500372528998</c:v>
                </c:pt>
                <c:pt idx="217">
                  <c:v>17.382811754941898</c:v>
                </c:pt>
                <c:pt idx="218">
                  <c:v>17.578125</c:v>
                </c:pt>
                <c:pt idx="219">
                  <c:v>17.773438245058102</c:v>
                </c:pt>
                <c:pt idx="220">
                  <c:v>17.968749627471002</c:v>
                </c:pt>
                <c:pt idx="221">
                  <c:v>18.164062872528998</c:v>
                </c:pt>
                <c:pt idx="222">
                  <c:v>18.359374254941898</c:v>
                </c:pt>
                <c:pt idx="223">
                  <c:v>18.5546875</c:v>
                </c:pt>
                <c:pt idx="224">
                  <c:v>18.750000745058102</c:v>
                </c:pt>
                <c:pt idx="225">
                  <c:v>18.945312127471002</c:v>
                </c:pt>
                <c:pt idx="226">
                  <c:v>19.140625372528998</c:v>
                </c:pt>
                <c:pt idx="227">
                  <c:v>19.335936754941898</c:v>
                </c:pt>
                <c:pt idx="228">
                  <c:v>19.53125</c:v>
                </c:pt>
                <c:pt idx="229">
                  <c:v>19.726563245058102</c:v>
                </c:pt>
                <c:pt idx="230">
                  <c:v>19.921874627471002</c:v>
                </c:pt>
                <c:pt idx="231">
                  <c:v>20.117187872528998</c:v>
                </c:pt>
                <c:pt idx="232">
                  <c:v>20.312499254941898</c:v>
                </c:pt>
                <c:pt idx="233">
                  <c:v>20.5078125</c:v>
                </c:pt>
                <c:pt idx="234">
                  <c:v>20.703125745058102</c:v>
                </c:pt>
                <c:pt idx="235">
                  <c:v>20.898437127471002</c:v>
                </c:pt>
                <c:pt idx="236">
                  <c:v>21.093750372528998</c:v>
                </c:pt>
                <c:pt idx="237">
                  <c:v>21.289061754941898</c:v>
                </c:pt>
                <c:pt idx="238">
                  <c:v>21.484375</c:v>
                </c:pt>
                <c:pt idx="239">
                  <c:v>21.679688245058102</c:v>
                </c:pt>
                <c:pt idx="240">
                  <c:v>21.874999627471002</c:v>
                </c:pt>
                <c:pt idx="241">
                  <c:v>22.070312872528998</c:v>
                </c:pt>
                <c:pt idx="242">
                  <c:v>22.265624254941898</c:v>
                </c:pt>
                <c:pt idx="243">
                  <c:v>22.4609375</c:v>
                </c:pt>
                <c:pt idx="244">
                  <c:v>22.656250745058102</c:v>
                </c:pt>
                <c:pt idx="245">
                  <c:v>22.851562127471002</c:v>
                </c:pt>
                <c:pt idx="246">
                  <c:v>23.046875372528998</c:v>
                </c:pt>
                <c:pt idx="247">
                  <c:v>23.242186754941898</c:v>
                </c:pt>
                <c:pt idx="248">
                  <c:v>23.4375</c:v>
                </c:pt>
                <c:pt idx="249">
                  <c:v>23.632813245058102</c:v>
                </c:pt>
                <c:pt idx="250">
                  <c:v>23.828124627471002</c:v>
                </c:pt>
                <c:pt idx="251">
                  <c:v>24.023437872528998</c:v>
                </c:pt>
                <c:pt idx="252">
                  <c:v>24.218749254941898</c:v>
                </c:pt>
                <c:pt idx="253">
                  <c:v>24.4140625</c:v>
                </c:pt>
                <c:pt idx="254">
                  <c:v>24.609375745058102</c:v>
                </c:pt>
                <c:pt idx="255">
                  <c:v>24.804687127471002</c:v>
                </c:pt>
                <c:pt idx="256">
                  <c:v>25.000000372528998</c:v>
                </c:pt>
              </c:numCache>
            </c:numRef>
          </c:xVal>
          <c:yVal>
            <c:numRef>
              <c:f>'U:\Manip\Thèse\DROP\Novembre 2015\Simu SPIS\04-DROP-Dust-3000V-20s-Modified_Flux_Distrib_Div_2\20s\[Potential_y_20s_Modified_Flux_Distrib_Div_2.xlsx]Sheet1'!$G$2:$G$258</c:f>
              <c:numCache>
                <c:formatCode>General</c:formatCode>
                <c:ptCount val="257"/>
                <c:pt idx="0">
                  <c:v>2975.95727539062</c:v>
                </c:pt>
                <c:pt idx="1">
                  <c:v>2968.13745117187</c:v>
                </c:pt>
                <c:pt idx="2">
                  <c:v>2960.55981445312</c:v>
                </c:pt>
                <c:pt idx="3">
                  <c:v>2959.23950195312</c:v>
                </c:pt>
                <c:pt idx="4">
                  <c:v>2957.9189453125</c:v>
                </c:pt>
                <c:pt idx="5">
                  <c:v>2956.5986328125</c:v>
                </c:pt>
                <c:pt idx="6">
                  <c:v>2955.27807617187</c:v>
                </c:pt>
                <c:pt idx="7">
                  <c:v>2953.95776367187</c:v>
                </c:pt>
                <c:pt idx="8">
                  <c:v>2952.63720703125</c:v>
                </c:pt>
                <c:pt idx="9">
                  <c:v>2951.31689453125</c:v>
                </c:pt>
                <c:pt idx="10">
                  <c:v>2949.99633789062</c:v>
                </c:pt>
                <c:pt idx="11">
                  <c:v>2941.51147460937</c:v>
                </c:pt>
                <c:pt idx="12">
                  <c:v>2928.47583007812</c:v>
                </c:pt>
                <c:pt idx="13">
                  <c:v>2914.99340820312</c:v>
                </c:pt>
                <c:pt idx="14">
                  <c:v>2899.17163085937</c:v>
                </c:pt>
                <c:pt idx="15">
                  <c:v>2884.76831054687</c:v>
                </c:pt>
                <c:pt idx="16">
                  <c:v>2872.7109375</c:v>
                </c:pt>
                <c:pt idx="17">
                  <c:v>2860.65380859375</c:v>
                </c:pt>
                <c:pt idx="18">
                  <c:v>2848.59643554687</c:v>
                </c:pt>
                <c:pt idx="19">
                  <c:v>2836.5390625</c:v>
                </c:pt>
                <c:pt idx="20">
                  <c:v>2824.48168945312</c:v>
                </c:pt>
                <c:pt idx="21">
                  <c:v>2812.42431640625</c:v>
                </c:pt>
                <c:pt idx="22">
                  <c:v>2800.3671875</c:v>
                </c:pt>
                <c:pt idx="23">
                  <c:v>2788.30981445312</c:v>
                </c:pt>
                <c:pt idx="24">
                  <c:v>2776.25244140625</c:v>
                </c:pt>
                <c:pt idx="25">
                  <c:v>2764.1953125</c:v>
                </c:pt>
                <c:pt idx="26">
                  <c:v>2747.32104492187</c:v>
                </c:pt>
                <c:pt idx="27">
                  <c:v>2730.36108398437</c:v>
                </c:pt>
                <c:pt idx="28">
                  <c:v>2713.40087890625</c:v>
                </c:pt>
                <c:pt idx="29">
                  <c:v>2695.8095703125</c:v>
                </c:pt>
                <c:pt idx="30">
                  <c:v>2678.12719726562</c:v>
                </c:pt>
                <c:pt idx="31">
                  <c:v>2662.4453125</c:v>
                </c:pt>
                <c:pt idx="32">
                  <c:v>2646.76049804687</c:v>
                </c:pt>
                <c:pt idx="33">
                  <c:v>2631.07568359375</c:v>
                </c:pt>
                <c:pt idx="34">
                  <c:v>2615.39111328125</c:v>
                </c:pt>
                <c:pt idx="35">
                  <c:v>2599.70629882812</c:v>
                </c:pt>
                <c:pt idx="36">
                  <c:v>2584.021484375</c:v>
                </c:pt>
                <c:pt idx="37">
                  <c:v>2568.3369140625</c:v>
                </c:pt>
                <c:pt idx="38">
                  <c:v>2552.65209960937</c:v>
                </c:pt>
                <c:pt idx="39">
                  <c:v>2536.96728515625</c:v>
                </c:pt>
                <c:pt idx="40">
                  <c:v>2519.662109375</c:v>
                </c:pt>
                <c:pt idx="41">
                  <c:v>2502.16845703125</c:v>
                </c:pt>
                <c:pt idx="42">
                  <c:v>2484.67504882812</c:v>
                </c:pt>
                <c:pt idx="43">
                  <c:v>2467.18139648437</c:v>
                </c:pt>
                <c:pt idx="44">
                  <c:v>2449.68798828125</c:v>
                </c:pt>
                <c:pt idx="45">
                  <c:v>2432.19458007812</c:v>
                </c:pt>
                <c:pt idx="46">
                  <c:v>2414.70092773437</c:v>
                </c:pt>
                <c:pt idx="47">
                  <c:v>2397.20751953125</c:v>
                </c:pt>
                <c:pt idx="48">
                  <c:v>2379.69970703125</c:v>
                </c:pt>
                <c:pt idx="49">
                  <c:v>2362.15185546875</c:v>
                </c:pt>
                <c:pt idx="50">
                  <c:v>2344.60375976562</c:v>
                </c:pt>
                <c:pt idx="51">
                  <c:v>2327.0556640625</c:v>
                </c:pt>
                <c:pt idx="52">
                  <c:v>2309.5078125</c:v>
                </c:pt>
                <c:pt idx="53">
                  <c:v>2292.03149414062</c:v>
                </c:pt>
                <c:pt idx="54">
                  <c:v>2268.01708984375</c:v>
                </c:pt>
                <c:pt idx="55">
                  <c:v>2244.34204101562</c:v>
                </c:pt>
                <c:pt idx="56">
                  <c:v>2220.66674804687</c:v>
                </c:pt>
                <c:pt idx="57">
                  <c:v>2196.99169921875</c:v>
                </c:pt>
                <c:pt idx="58">
                  <c:v>2173.31640625</c:v>
                </c:pt>
                <c:pt idx="59">
                  <c:v>2149.64135742187</c:v>
                </c:pt>
                <c:pt idx="60">
                  <c:v>2125.96630859375</c:v>
                </c:pt>
                <c:pt idx="61">
                  <c:v>2102.291015625</c:v>
                </c:pt>
                <c:pt idx="62">
                  <c:v>2082.43212890625</c:v>
                </c:pt>
                <c:pt idx="63">
                  <c:v>2063.42895507812</c:v>
                </c:pt>
                <c:pt idx="64">
                  <c:v>2044.42541503906</c:v>
                </c:pt>
                <c:pt idx="65">
                  <c:v>2025.42211914062</c:v>
                </c:pt>
                <c:pt idx="66">
                  <c:v>2008.45947265625</c:v>
                </c:pt>
                <c:pt idx="67">
                  <c:v>1992.09155273437</c:v>
                </c:pt>
                <c:pt idx="68">
                  <c:v>1975.7236328125</c:v>
                </c:pt>
                <c:pt idx="69">
                  <c:v>1959.35571289062</c:v>
                </c:pt>
                <c:pt idx="70">
                  <c:v>1942.98779296875</c:v>
                </c:pt>
                <c:pt idx="71">
                  <c:v>1924.83911132812</c:v>
                </c:pt>
                <c:pt idx="72">
                  <c:v>1906.46337890625</c:v>
                </c:pt>
                <c:pt idx="73">
                  <c:v>1888.08764648437</c:v>
                </c:pt>
                <c:pt idx="74">
                  <c:v>1869.71203613281</c:v>
                </c:pt>
                <c:pt idx="75">
                  <c:v>1851.33630371093</c:v>
                </c:pt>
                <c:pt idx="76">
                  <c:v>1832.96057128906</c:v>
                </c:pt>
                <c:pt idx="77">
                  <c:v>1814.619140625</c:v>
                </c:pt>
                <c:pt idx="78">
                  <c:v>1798.88647460937</c:v>
                </c:pt>
                <c:pt idx="79">
                  <c:v>1783.22583007812</c:v>
                </c:pt>
                <c:pt idx="80">
                  <c:v>1767.56506347656</c:v>
                </c:pt>
                <c:pt idx="81">
                  <c:v>1751.904296875</c:v>
                </c:pt>
                <c:pt idx="82">
                  <c:v>1736.24353027343</c:v>
                </c:pt>
                <c:pt idx="83">
                  <c:v>1720.58288574218</c:v>
                </c:pt>
                <c:pt idx="84">
                  <c:v>1704.92211914062</c:v>
                </c:pt>
                <c:pt idx="85">
                  <c:v>1689.26147460937</c:v>
                </c:pt>
                <c:pt idx="86">
                  <c:v>1673.53942871093</c:v>
                </c:pt>
                <c:pt idx="87">
                  <c:v>1656.65270996093</c:v>
                </c:pt>
                <c:pt idx="88">
                  <c:v>1642.24487304687</c:v>
                </c:pt>
                <c:pt idx="89">
                  <c:v>1627.72009277343</c:v>
                </c:pt>
                <c:pt idx="90">
                  <c:v>1613.06579589843</c:v>
                </c:pt>
                <c:pt idx="91">
                  <c:v>1598.41149902343</c:v>
                </c:pt>
                <c:pt idx="92">
                  <c:v>1583.75720214843</c:v>
                </c:pt>
                <c:pt idx="93">
                  <c:v>1569.10302734375</c:v>
                </c:pt>
                <c:pt idx="94">
                  <c:v>1554.32739257812</c:v>
                </c:pt>
                <c:pt idx="95">
                  <c:v>1539.30078125</c:v>
                </c:pt>
                <c:pt idx="96">
                  <c:v>1524.2744140625</c:v>
                </c:pt>
                <c:pt idx="97">
                  <c:v>1509.24780273437</c:v>
                </c:pt>
                <c:pt idx="98">
                  <c:v>1494.22143554687</c:v>
                </c:pt>
                <c:pt idx="99">
                  <c:v>1478.93566894531</c:v>
                </c:pt>
                <c:pt idx="100">
                  <c:v>1463.49279785156</c:v>
                </c:pt>
                <c:pt idx="101">
                  <c:v>1448.05004882812</c:v>
                </c:pt>
                <c:pt idx="102">
                  <c:v>1432.60717773437</c:v>
                </c:pt>
                <c:pt idx="103">
                  <c:v>1417.16442871093</c:v>
                </c:pt>
                <c:pt idx="104">
                  <c:v>1402.810546875</c:v>
                </c:pt>
                <c:pt idx="105">
                  <c:v>1389.18762207031</c:v>
                </c:pt>
                <c:pt idx="106">
                  <c:v>1375.56481933593</c:v>
                </c:pt>
                <c:pt idx="107">
                  <c:v>1361.94189453125</c:v>
                </c:pt>
                <c:pt idx="108">
                  <c:v>1348.31896972656</c:v>
                </c:pt>
                <c:pt idx="109">
                  <c:v>1334.69616699218</c:v>
                </c:pt>
                <c:pt idx="110">
                  <c:v>1321.0732421875</c:v>
                </c:pt>
                <c:pt idx="111">
                  <c:v>1309.06848144531</c:v>
                </c:pt>
                <c:pt idx="112">
                  <c:v>1297.16979980468</c:v>
                </c:pt>
                <c:pt idx="113">
                  <c:v>1285.27099609375</c:v>
                </c:pt>
                <c:pt idx="114">
                  <c:v>1273.37219238281</c:v>
                </c:pt>
                <c:pt idx="115">
                  <c:v>1261.47338867187</c:v>
                </c:pt>
                <c:pt idx="116">
                  <c:v>1249.57458496093</c:v>
                </c:pt>
                <c:pt idx="117">
                  <c:v>1237.67578125</c:v>
                </c:pt>
                <c:pt idx="118">
                  <c:v>1225.77697753906</c:v>
                </c:pt>
                <c:pt idx="119">
                  <c:v>1213.45336914062</c:v>
                </c:pt>
                <c:pt idx="120">
                  <c:v>1201.08776855468</c:v>
                </c:pt>
                <c:pt idx="121">
                  <c:v>1188.72204589843</c:v>
                </c:pt>
                <c:pt idx="122">
                  <c:v>1176.72863769531</c:v>
                </c:pt>
                <c:pt idx="123">
                  <c:v>1165.40417480468</c:v>
                </c:pt>
                <c:pt idx="124">
                  <c:v>1154.07971191406</c:v>
                </c:pt>
                <c:pt idx="125">
                  <c:v>1142.75537109375</c:v>
                </c:pt>
                <c:pt idx="126">
                  <c:v>1132.34436035156</c:v>
                </c:pt>
                <c:pt idx="127">
                  <c:v>1122.2314453125</c:v>
                </c:pt>
                <c:pt idx="128">
                  <c:v>1112.11865234375</c:v>
                </c:pt>
                <c:pt idx="129">
                  <c:v>1102.28234863281</c:v>
                </c:pt>
                <c:pt idx="130">
                  <c:v>1092.57360839843</c:v>
                </c:pt>
                <c:pt idx="131">
                  <c:v>1082.78137207031</c:v>
                </c:pt>
                <c:pt idx="132">
                  <c:v>1072.96960449218</c:v>
                </c:pt>
                <c:pt idx="133">
                  <c:v>1063.15795898437</c:v>
                </c:pt>
                <c:pt idx="134">
                  <c:v>1053.34619140625</c:v>
                </c:pt>
                <c:pt idx="135">
                  <c:v>1043.53454589843</c:v>
                </c:pt>
                <c:pt idx="136">
                  <c:v>1033.72277832031</c:v>
                </c:pt>
                <c:pt idx="137">
                  <c:v>1024.36608886718</c:v>
                </c:pt>
                <c:pt idx="138">
                  <c:v>1015.38397216796</c:v>
                </c:pt>
                <c:pt idx="139">
                  <c:v>1006.4019165039</c:v>
                </c:pt>
                <c:pt idx="140">
                  <c:v>997.41986083984295</c:v>
                </c:pt>
                <c:pt idx="141">
                  <c:v>988.43780517578102</c:v>
                </c:pt>
                <c:pt idx="142">
                  <c:v>979.45568847656205</c:v>
                </c:pt>
                <c:pt idx="143">
                  <c:v>970.4736328125</c:v>
                </c:pt>
                <c:pt idx="144">
                  <c:v>961.54217529296795</c:v>
                </c:pt>
                <c:pt idx="145">
                  <c:v>952.75158691406205</c:v>
                </c:pt>
                <c:pt idx="146">
                  <c:v>945.55920410156205</c:v>
                </c:pt>
                <c:pt idx="147">
                  <c:v>938.36083984375</c:v>
                </c:pt>
                <c:pt idx="148">
                  <c:v>931.16253662109295</c:v>
                </c:pt>
                <c:pt idx="149">
                  <c:v>923.96423339843705</c:v>
                </c:pt>
                <c:pt idx="150">
                  <c:v>916.76593017578102</c:v>
                </c:pt>
                <c:pt idx="151">
                  <c:v>909.56756591796795</c:v>
                </c:pt>
                <c:pt idx="152">
                  <c:v>902.36926269531205</c:v>
                </c:pt>
                <c:pt idx="153">
                  <c:v>895.17095947265602</c:v>
                </c:pt>
                <c:pt idx="154">
                  <c:v>888.00323486328102</c:v>
                </c:pt>
                <c:pt idx="155">
                  <c:v>880.89001464843705</c:v>
                </c:pt>
                <c:pt idx="156">
                  <c:v>873.86651611328102</c:v>
                </c:pt>
                <c:pt idx="157">
                  <c:v>867.37066650390602</c:v>
                </c:pt>
                <c:pt idx="158">
                  <c:v>860.87481689453102</c:v>
                </c:pt>
                <c:pt idx="159">
                  <c:v>854.37902832031205</c:v>
                </c:pt>
                <c:pt idx="160">
                  <c:v>847.86883544921795</c:v>
                </c:pt>
                <c:pt idx="161">
                  <c:v>841.34362792968705</c:v>
                </c:pt>
                <c:pt idx="162">
                  <c:v>834.818359375</c:v>
                </c:pt>
                <c:pt idx="163">
                  <c:v>828.28485107421795</c:v>
                </c:pt>
                <c:pt idx="164">
                  <c:v>821.7021484375</c:v>
                </c:pt>
                <c:pt idx="165">
                  <c:v>815.43884277343705</c:v>
                </c:pt>
                <c:pt idx="166">
                  <c:v>809.269775390625</c:v>
                </c:pt>
                <c:pt idx="167">
                  <c:v>803.12200927734295</c:v>
                </c:pt>
                <c:pt idx="168">
                  <c:v>797.51708984375</c:v>
                </c:pt>
                <c:pt idx="169">
                  <c:v>792.76263427734295</c:v>
                </c:pt>
                <c:pt idx="170">
                  <c:v>788.00811767578102</c:v>
                </c:pt>
                <c:pt idx="171">
                  <c:v>783.25360107421795</c:v>
                </c:pt>
                <c:pt idx="172">
                  <c:v>778.53942871093705</c:v>
                </c:pt>
                <c:pt idx="173">
                  <c:v>773.83538818359295</c:v>
                </c:pt>
                <c:pt idx="174">
                  <c:v>769.13134765625</c:v>
                </c:pt>
                <c:pt idx="175">
                  <c:v>764.42730712890602</c:v>
                </c:pt>
                <c:pt idx="176">
                  <c:v>759.76568603515602</c:v>
                </c:pt>
                <c:pt idx="177">
                  <c:v>755.51678466796795</c:v>
                </c:pt>
                <c:pt idx="178">
                  <c:v>751.40234375</c:v>
                </c:pt>
                <c:pt idx="179">
                  <c:v>747.127685546875</c:v>
                </c:pt>
                <c:pt idx="180">
                  <c:v>742.85302734375</c:v>
                </c:pt>
                <c:pt idx="181">
                  <c:v>738.578369140625</c:v>
                </c:pt>
                <c:pt idx="182">
                  <c:v>734.30364990234295</c:v>
                </c:pt>
                <c:pt idx="183">
                  <c:v>730.02899169921795</c:v>
                </c:pt>
                <c:pt idx="184">
                  <c:v>725.75433349609295</c:v>
                </c:pt>
                <c:pt idx="185">
                  <c:v>722.82110595703102</c:v>
                </c:pt>
                <c:pt idx="186">
                  <c:v>720.71099853515602</c:v>
                </c:pt>
                <c:pt idx="187">
                  <c:v>719.580322265625</c:v>
                </c:pt>
                <c:pt idx="188">
                  <c:v>718.44970703125</c:v>
                </c:pt>
                <c:pt idx="189">
                  <c:v>717.319091796875</c:v>
                </c:pt>
                <c:pt idx="190">
                  <c:v>716.18841552734295</c:v>
                </c:pt>
                <c:pt idx="191">
                  <c:v>715.05780029296795</c:v>
                </c:pt>
                <c:pt idx="192">
                  <c:v>713.92718505859295</c:v>
                </c:pt>
                <c:pt idx="193">
                  <c:v>712.064697265625</c:v>
                </c:pt>
                <c:pt idx="194">
                  <c:v>710.05871582031205</c:v>
                </c:pt>
                <c:pt idx="195">
                  <c:v>708.052734375</c:v>
                </c:pt>
                <c:pt idx="196">
                  <c:v>707.44812011718705</c:v>
                </c:pt>
                <c:pt idx="197">
                  <c:v>707.17431640625</c:v>
                </c:pt>
                <c:pt idx="198">
                  <c:v>706.90051269531205</c:v>
                </c:pt>
                <c:pt idx="199">
                  <c:v>706.626708984375</c:v>
                </c:pt>
                <c:pt idx="200">
                  <c:v>706.35284423828102</c:v>
                </c:pt>
                <c:pt idx="201">
                  <c:v>706.07904052734295</c:v>
                </c:pt>
                <c:pt idx="202">
                  <c:v>705.80523681640602</c:v>
                </c:pt>
                <c:pt idx="203">
                  <c:v>706.21813964843705</c:v>
                </c:pt>
                <c:pt idx="204">
                  <c:v>706.22637939453102</c:v>
                </c:pt>
                <c:pt idx="205">
                  <c:v>705.92858886718705</c:v>
                </c:pt>
                <c:pt idx="206">
                  <c:v>705.63079833984295</c:v>
                </c:pt>
                <c:pt idx="207">
                  <c:v>705.3330078125</c:v>
                </c:pt>
                <c:pt idx="208">
                  <c:v>705.03521728515602</c:v>
                </c:pt>
                <c:pt idx="209">
                  <c:v>704.73742675781205</c:v>
                </c:pt>
                <c:pt idx="210">
                  <c:v>704.43963623046795</c:v>
                </c:pt>
                <c:pt idx="211">
                  <c:v>704.13232421875</c:v>
                </c:pt>
                <c:pt idx="212">
                  <c:v>703.771484375</c:v>
                </c:pt>
                <c:pt idx="213">
                  <c:v>703.41070556640602</c:v>
                </c:pt>
                <c:pt idx="214">
                  <c:v>703.04986572265602</c:v>
                </c:pt>
                <c:pt idx="215">
                  <c:v>702.68902587890602</c:v>
                </c:pt>
                <c:pt idx="216">
                  <c:v>701.55908203125</c:v>
                </c:pt>
                <c:pt idx="217">
                  <c:v>698.32073974609295</c:v>
                </c:pt>
                <c:pt idx="218">
                  <c:v>696.619873046875</c:v>
                </c:pt>
                <c:pt idx="219">
                  <c:v>696.40509033203102</c:v>
                </c:pt>
                <c:pt idx="220">
                  <c:v>696.19036865234295</c:v>
                </c:pt>
                <c:pt idx="221">
                  <c:v>696.28094482421795</c:v>
                </c:pt>
                <c:pt idx="222">
                  <c:v>697.775634765625</c:v>
                </c:pt>
                <c:pt idx="223">
                  <c:v>699.27032470703102</c:v>
                </c:pt>
                <c:pt idx="224">
                  <c:v>700.76507568359295</c:v>
                </c:pt>
                <c:pt idx="225">
                  <c:v>702.259765625</c:v>
                </c:pt>
                <c:pt idx="226">
                  <c:v>703.75445556640602</c:v>
                </c:pt>
                <c:pt idx="227">
                  <c:v>705.67425537109295</c:v>
                </c:pt>
                <c:pt idx="228">
                  <c:v>708.59844970703102</c:v>
                </c:pt>
                <c:pt idx="229">
                  <c:v>709.08367919921795</c:v>
                </c:pt>
                <c:pt idx="230">
                  <c:v>705.475830078125</c:v>
                </c:pt>
                <c:pt idx="231">
                  <c:v>706.39630126953102</c:v>
                </c:pt>
                <c:pt idx="232">
                  <c:v>708.00323486328102</c:v>
                </c:pt>
                <c:pt idx="233">
                  <c:v>709.61016845703102</c:v>
                </c:pt>
                <c:pt idx="234">
                  <c:v>711.21710205078102</c:v>
                </c:pt>
                <c:pt idx="235">
                  <c:v>712.82403564453102</c:v>
                </c:pt>
                <c:pt idx="236">
                  <c:v>714.43096923828102</c:v>
                </c:pt>
                <c:pt idx="237">
                  <c:v>716.03790283203102</c:v>
                </c:pt>
                <c:pt idx="238">
                  <c:v>717.64483642578102</c:v>
                </c:pt>
                <c:pt idx="239">
                  <c:v>719.25177001953102</c:v>
                </c:pt>
                <c:pt idx="240">
                  <c:v>717.27740478515602</c:v>
                </c:pt>
                <c:pt idx="241">
                  <c:v>714.68353271484295</c:v>
                </c:pt>
                <c:pt idx="242">
                  <c:v>712.08972167968705</c:v>
                </c:pt>
                <c:pt idx="243">
                  <c:v>709.495849609375</c:v>
                </c:pt>
                <c:pt idx="244">
                  <c:v>705.826904296875</c:v>
                </c:pt>
                <c:pt idx="245">
                  <c:v>701.84484863281205</c:v>
                </c:pt>
                <c:pt idx="246">
                  <c:v>700.74609375</c:v>
                </c:pt>
                <c:pt idx="247">
                  <c:v>700.27435302734295</c:v>
                </c:pt>
                <c:pt idx="248">
                  <c:v>700.06628417968705</c:v>
                </c:pt>
                <c:pt idx="249">
                  <c:v>699.85675048828102</c:v>
                </c:pt>
                <c:pt idx="250">
                  <c:v>699.647216796875</c:v>
                </c:pt>
                <c:pt idx="251">
                  <c:v>699.437744140625</c:v>
                </c:pt>
                <c:pt idx="252">
                  <c:v>699.22821044921795</c:v>
                </c:pt>
                <c:pt idx="253">
                  <c:v>699.01867675781205</c:v>
                </c:pt>
                <c:pt idx="254">
                  <c:v>698.81036376953102</c:v>
                </c:pt>
                <c:pt idx="255">
                  <c:v>699.61822509765602</c:v>
                </c:pt>
                <c:pt idx="256">
                  <c:v>695.601318359375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Sheet1!$G$1</c:f>
              <c:strCache>
                <c:ptCount val="1"/>
                <c:pt idx="0">
                  <c:v>NUM with radius * 10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Sheet1!$D$2:$D$258</c:f>
              <c:numCache>
                <c:formatCode>0\.0</c:formatCode>
                <c:ptCount val="257"/>
                <c:pt idx="0">
                  <c:v>-25.000000372528998</c:v>
                </c:pt>
                <c:pt idx="1">
                  <c:v>-24.804687127471002</c:v>
                </c:pt>
                <c:pt idx="2">
                  <c:v>-24.609375745058102</c:v>
                </c:pt>
                <c:pt idx="3">
                  <c:v>-24.4140625</c:v>
                </c:pt>
                <c:pt idx="4">
                  <c:v>-24.218749254941898</c:v>
                </c:pt>
                <c:pt idx="5">
                  <c:v>-24.023437872528998</c:v>
                </c:pt>
                <c:pt idx="6">
                  <c:v>-23.828124627471002</c:v>
                </c:pt>
                <c:pt idx="7">
                  <c:v>-23.632813245058102</c:v>
                </c:pt>
                <c:pt idx="8">
                  <c:v>-23.4375</c:v>
                </c:pt>
                <c:pt idx="9">
                  <c:v>-23.242186754941898</c:v>
                </c:pt>
                <c:pt idx="10">
                  <c:v>-23.046875372528998</c:v>
                </c:pt>
                <c:pt idx="11">
                  <c:v>-22.851562127471002</c:v>
                </c:pt>
                <c:pt idx="12">
                  <c:v>-22.656250745058102</c:v>
                </c:pt>
                <c:pt idx="13">
                  <c:v>-22.4609375</c:v>
                </c:pt>
                <c:pt idx="14">
                  <c:v>-22.265624254941898</c:v>
                </c:pt>
                <c:pt idx="15">
                  <c:v>-22.070312872528998</c:v>
                </c:pt>
                <c:pt idx="16">
                  <c:v>-21.874999627471002</c:v>
                </c:pt>
                <c:pt idx="17">
                  <c:v>-21.679688245058102</c:v>
                </c:pt>
                <c:pt idx="18">
                  <c:v>-21.484375</c:v>
                </c:pt>
                <c:pt idx="19">
                  <c:v>-21.289061754941898</c:v>
                </c:pt>
                <c:pt idx="20">
                  <c:v>-21.093750372528998</c:v>
                </c:pt>
                <c:pt idx="21">
                  <c:v>-20.898437127471002</c:v>
                </c:pt>
                <c:pt idx="22">
                  <c:v>-20.703125745058102</c:v>
                </c:pt>
                <c:pt idx="23">
                  <c:v>-20.5078125</c:v>
                </c:pt>
                <c:pt idx="24">
                  <c:v>-20.312499254941898</c:v>
                </c:pt>
                <c:pt idx="25">
                  <c:v>-20.117187872528998</c:v>
                </c:pt>
                <c:pt idx="26">
                  <c:v>-19.921874627471002</c:v>
                </c:pt>
                <c:pt idx="27">
                  <c:v>-19.726563245058102</c:v>
                </c:pt>
                <c:pt idx="28">
                  <c:v>-19.53125</c:v>
                </c:pt>
                <c:pt idx="29">
                  <c:v>-19.335936754941898</c:v>
                </c:pt>
                <c:pt idx="30">
                  <c:v>-19.140625372528998</c:v>
                </c:pt>
                <c:pt idx="31">
                  <c:v>-18.945312127471002</c:v>
                </c:pt>
                <c:pt idx="32">
                  <c:v>-18.750000745058102</c:v>
                </c:pt>
                <c:pt idx="33">
                  <c:v>-18.5546875</c:v>
                </c:pt>
                <c:pt idx="34">
                  <c:v>-18.359374254941898</c:v>
                </c:pt>
                <c:pt idx="35">
                  <c:v>-18.164062872528998</c:v>
                </c:pt>
                <c:pt idx="36">
                  <c:v>-17.968749627471002</c:v>
                </c:pt>
                <c:pt idx="37">
                  <c:v>-17.773438245058102</c:v>
                </c:pt>
                <c:pt idx="38">
                  <c:v>-17.578125</c:v>
                </c:pt>
                <c:pt idx="39">
                  <c:v>-17.382811754941898</c:v>
                </c:pt>
                <c:pt idx="40">
                  <c:v>-17.187500372528998</c:v>
                </c:pt>
                <c:pt idx="41">
                  <c:v>-16.992187127471002</c:v>
                </c:pt>
                <c:pt idx="42">
                  <c:v>-16.796875745058102</c:v>
                </c:pt>
                <c:pt idx="43">
                  <c:v>-16.6015625</c:v>
                </c:pt>
                <c:pt idx="44">
                  <c:v>-16.406249254941898</c:v>
                </c:pt>
                <c:pt idx="45">
                  <c:v>-16.210937872528998</c:v>
                </c:pt>
                <c:pt idx="46">
                  <c:v>-16.015624627471002</c:v>
                </c:pt>
                <c:pt idx="47">
                  <c:v>-15.820313245058101</c:v>
                </c:pt>
                <c:pt idx="48">
                  <c:v>-15.625</c:v>
                </c:pt>
                <c:pt idx="49">
                  <c:v>-15.429687686264499</c:v>
                </c:pt>
                <c:pt idx="50">
                  <c:v>-15.234375372529</c:v>
                </c:pt>
                <c:pt idx="51">
                  <c:v>-15.039062127471</c:v>
                </c:pt>
                <c:pt idx="52">
                  <c:v>-14.843749813735501</c:v>
                </c:pt>
                <c:pt idx="53">
                  <c:v>-14.6484375</c:v>
                </c:pt>
                <c:pt idx="54">
                  <c:v>-14.453125186264499</c:v>
                </c:pt>
                <c:pt idx="55">
                  <c:v>-14.257812872529</c:v>
                </c:pt>
                <c:pt idx="56">
                  <c:v>-14.062499627471</c:v>
                </c:pt>
                <c:pt idx="57">
                  <c:v>-13.867187313735501</c:v>
                </c:pt>
                <c:pt idx="58">
                  <c:v>-13.671875</c:v>
                </c:pt>
                <c:pt idx="59">
                  <c:v>-13.476562686264499</c:v>
                </c:pt>
                <c:pt idx="60">
                  <c:v>-13.281250372529</c:v>
                </c:pt>
                <c:pt idx="61">
                  <c:v>-13.085937127471</c:v>
                </c:pt>
                <c:pt idx="62">
                  <c:v>-12.890624813735501</c:v>
                </c:pt>
                <c:pt idx="63">
                  <c:v>-12.6953125</c:v>
                </c:pt>
                <c:pt idx="64">
                  <c:v>-12.500000186264499</c:v>
                </c:pt>
                <c:pt idx="65">
                  <c:v>-12.304687872529</c:v>
                </c:pt>
                <c:pt idx="66">
                  <c:v>-12.109374627471</c:v>
                </c:pt>
                <c:pt idx="67">
                  <c:v>-11.914062313735501</c:v>
                </c:pt>
                <c:pt idx="68">
                  <c:v>-11.71875</c:v>
                </c:pt>
                <c:pt idx="69">
                  <c:v>-11.523437686264499</c:v>
                </c:pt>
                <c:pt idx="70">
                  <c:v>-11.328125372529</c:v>
                </c:pt>
                <c:pt idx="71">
                  <c:v>-11.132812127471</c:v>
                </c:pt>
                <c:pt idx="72">
                  <c:v>-10.937499813735501</c:v>
                </c:pt>
                <c:pt idx="73">
                  <c:v>-10.7421875</c:v>
                </c:pt>
                <c:pt idx="74">
                  <c:v>-10.546875186264499</c:v>
                </c:pt>
                <c:pt idx="75">
                  <c:v>-10.351562872529</c:v>
                </c:pt>
                <c:pt idx="76">
                  <c:v>-10.156249627471</c:v>
                </c:pt>
                <c:pt idx="77">
                  <c:v>-9.9609373137354904</c:v>
                </c:pt>
                <c:pt idx="78">
                  <c:v>-9.765625</c:v>
                </c:pt>
                <c:pt idx="79">
                  <c:v>-9.5703126862645203</c:v>
                </c:pt>
                <c:pt idx="80">
                  <c:v>-9.3750003725290298</c:v>
                </c:pt>
                <c:pt idx="81">
                  <c:v>-9.1796871274709702</c:v>
                </c:pt>
                <c:pt idx="82">
                  <c:v>-8.9843748137354904</c:v>
                </c:pt>
                <c:pt idx="83">
                  <c:v>-8.7890625</c:v>
                </c:pt>
                <c:pt idx="84">
                  <c:v>-8.5937501862645203</c:v>
                </c:pt>
                <c:pt idx="85">
                  <c:v>-8.3984378725290298</c:v>
                </c:pt>
                <c:pt idx="86">
                  <c:v>-8.2031246274709702</c:v>
                </c:pt>
                <c:pt idx="87">
                  <c:v>-8.0078123137354904</c:v>
                </c:pt>
                <c:pt idx="88">
                  <c:v>-7.8125</c:v>
                </c:pt>
                <c:pt idx="89">
                  <c:v>-7.6171876862645203</c:v>
                </c:pt>
                <c:pt idx="90">
                  <c:v>-7.4218749068677399</c:v>
                </c:pt>
                <c:pt idx="91">
                  <c:v>-7.2265625931322601</c:v>
                </c:pt>
                <c:pt idx="92">
                  <c:v>-7.0312498137354904</c:v>
                </c:pt>
                <c:pt idx="93">
                  <c:v>-6.8359375</c:v>
                </c:pt>
                <c:pt idx="94">
                  <c:v>-6.6406251862645203</c:v>
                </c:pt>
                <c:pt idx="95">
                  <c:v>-6.4453124068677399</c:v>
                </c:pt>
                <c:pt idx="96">
                  <c:v>-6.2500000931322601</c:v>
                </c:pt>
                <c:pt idx="97">
                  <c:v>-6.0546873137354904</c:v>
                </c:pt>
                <c:pt idx="98">
                  <c:v>-5.859375</c:v>
                </c:pt>
                <c:pt idx="99">
                  <c:v>-5.6640626862645203</c:v>
                </c:pt>
                <c:pt idx="100">
                  <c:v>-5.4687499068677399</c:v>
                </c:pt>
                <c:pt idx="101">
                  <c:v>-5.2734375931322601</c:v>
                </c:pt>
                <c:pt idx="102">
                  <c:v>-5.0781248137354904</c:v>
                </c:pt>
                <c:pt idx="103">
                  <c:v>-4.8828125</c:v>
                </c:pt>
                <c:pt idx="104">
                  <c:v>-4.6875001862645203</c:v>
                </c:pt>
                <c:pt idx="105">
                  <c:v>-4.4921874068677399</c:v>
                </c:pt>
                <c:pt idx="106">
                  <c:v>-4.2968750931322601</c:v>
                </c:pt>
                <c:pt idx="107">
                  <c:v>-4.1015623137354904</c:v>
                </c:pt>
                <c:pt idx="108">
                  <c:v>-3.90625</c:v>
                </c:pt>
                <c:pt idx="109">
                  <c:v>-3.7109374534338699</c:v>
                </c:pt>
                <c:pt idx="110">
                  <c:v>-3.5156249068677399</c:v>
                </c:pt>
                <c:pt idx="111">
                  <c:v>-3.3203125931322601</c:v>
                </c:pt>
                <c:pt idx="112">
                  <c:v>-3.1250000465661301</c:v>
                </c:pt>
                <c:pt idx="113">
                  <c:v>-2.9296875</c:v>
                </c:pt>
                <c:pt idx="114">
                  <c:v>-2.7343749534338699</c:v>
                </c:pt>
                <c:pt idx="115">
                  <c:v>-2.5390624068677399</c:v>
                </c:pt>
                <c:pt idx="116">
                  <c:v>-2.3437500931322601</c:v>
                </c:pt>
                <c:pt idx="117">
                  <c:v>-2.1484375465661301</c:v>
                </c:pt>
                <c:pt idx="118">
                  <c:v>-1.953125</c:v>
                </c:pt>
                <c:pt idx="119">
                  <c:v>-1.7578124534338699</c:v>
                </c:pt>
                <c:pt idx="120">
                  <c:v>-1.5625000232830599</c:v>
                </c:pt>
                <c:pt idx="121">
                  <c:v>-1.3671874767169401</c:v>
                </c:pt>
                <c:pt idx="122">
                  <c:v>-1.1718750465661301</c:v>
                </c:pt>
                <c:pt idx="123">
                  <c:v>-0.9765625</c:v>
                </c:pt>
                <c:pt idx="124">
                  <c:v>-0.78125001164153196</c:v>
                </c:pt>
                <c:pt idx="125">
                  <c:v>-0.58593752328306403</c:v>
                </c:pt>
                <c:pt idx="126">
                  <c:v>-0.39062500582076598</c:v>
                </c:pt>
                <c:pt idx="127">
                  <c:v>-0.19531250291038299</c:v>
                </c:pt>
                <c:pt idx="128">
                  <c:v>0</c:v>
                </c:pt>
                <c:pt idx="129">
                  <c:v>0.19531250291038299</c:v>
                </c:pt>
                <c:pt idx="130">
                  <c:v>0.39062500582076598</c:v>
                </c:pt>
                <c:pt idx="131">
                  <c:v>0.58593752328306403</c:v>
                </c:pt>
                <c:pt idx="132">
                  <c:v>0.78125001164153196</c:v>
                </c:pt>
                <c:pt idx="133">
                  <c:v>0.9765625</c:v>
                </c:pt>
                <c:pt idx="134">
                  <c:v>1.1718750465661301</c:v>
                </c:pt>
                <c:pt idx="135">
                  <c:v>1.3671874767169401</c:v>
                </c:pt>
                <c:pt idx="136">
                  <c:v>1.5625000232830599</c:v>
                </c:pt>
                <c:pt idx="137">
                  <c:v>1.7578124534338699</c:v>
                </c:pt>
                <c:pt idx="138">
                  <c:v>1.953125</c:v>
                </c:pt>
                <c:pt idx="139">
                  <c:v>2.1484375465661301</c:v>
                </c:pt>
                <c:pt idx="140">
                  <c:v>2.3437500931322601</c:v>
                </c:pt>
                <c:pt idx="141">
                  <c:v>2.5390624068677399</c:v>
                </c:pt>
                <c:pt idx="142">
                  <c:v>2.7343749534338699</c:v>
                </c:pt>
                <c:pt idx="143">
                  <c:v>2.9296875</c:v>
                </c:pt>
                <c:pt idx="144">
                  <c:v>3.1250000465661301</c:v>
                </c:pt>
                <c:pt idx="145">
                  <c:v>3.3203125931322601</c:v>
                </c:pt>
                <c:pt idx="146">
                  <c:v>3.5156249068677399</c:v>
                </c:pt>
                <c:pt idx="147">
                  <c:v>3.7109374534338699</c:v>
                </c:pt>
                <c:pt idx="148">
                  <c:v>3.90625</c:v>
                </c:pt>
                <c:pt idx="149">
                  <c:v>4.1015623137354904</c:v>
                </c:pt>
                <c:pt idx="150">
                  <c:v>4.2968750931322601</c:v>
                </c:pt>
                <c:pt idx="151">
                  <c:v>4.4921874068677399</c:v>
                </c:pt>
                <c:pt idx="152">
                  <c:v>4.6875001862645203</c:v>
                </c:pt>
                <c:pt idx="153">
                  <c:v>4.8828125</c:v>
                </c:pt>
                <c:pt idx="154">
                  <c:v>5.0781248137354904</c:v>
                </c:pt>
                <c:pt idx="155">
                  <c:v>5.2734375931322601</c:v>
                </c:pt>
                <c:pt idx="156">
                  <c:v>5.4687499068677399</c:v>
                </c:pt>
                <c:pt idx="157">
                  <c:v>5.6640626862645203</c:v>
                </c:pt>
                <c:pt idx="158">
                  <c:v>5.859375</c:v>
                </c:pt>
                <c:pt idx="159">
                  <c:v>6.0546873137354904</c:v>
                </c:pt>
                <c:pt idx="160">
                  <c:v>6.2500000931322601</c:v>
                </c:pt>
                <c:pt idx="161">
                  <c:v>6.4453124068677399</c:v>
                </c:pt>
                <c:pt idx="162">
                  <c:v>6.6406251862645203</c:v>
                </c:pt>
                <c:pt idx="163">
                  <c:v>6.8359375</c:v>
                </c:pt>
                <c:pt idx="164">
                  <c:v>7.0312498137354904</c:v>
                </c:pt>
                <c:pt idx="165">
                  <c:v>7.2265625931322601</c:v>
                </c:pt>
                <c:pt idx="166">
                  <c:v>7.4218749068677399</c:v>
                </c:pt>
                <c:pt idx="167">
                  <c:v>7.6171876862645203</c:v>
                </c:pt>
                <c:pt idx="168">
                  <c:v>7.8125</c:v>
                </c:pt>
                <c:pt idx="169">
                  <c:v>8.0078123137354904</c:v>
                </c:pt>
                <c:pt idx="170">
                  <c:v>8.2031246274709702</c:v>
                </c:pt>
                <c:pt idx="171">
                  <c:v>8.3984378725290298</c:v>
                </c:pt>
                <c:pt idx="172">
                  <c:v>8.5937501862645203</c:v>
                </c:pt>
                <c:pt idx="173">
                  <c:v>8.7890625</c:v>
                </c:pt>
                <c:pt idx="174">
                  <c:v>8.9843748137354904</c:v>
                </c:pt>
                <c:pt idx="175">
                  <c:v>9.1796871274709702</c:v>
                </c:pt>
                <c:pt idx="176">
                  <c:v>9.3750003725290298</c:v>
                </c:pt>
                <c:pt idx="177">
                  <c:v>9.5703126862645203</c:v>
                </c:pt>
                <c:pt idx="178">
                  <c:v>9.765625</c:v>
                </c:pt>
                <c:pt idx="179">
                  <c:v>9.9609373137354904</c:v>
                </c:pt>
                <c:pt idx="180">
                  <c:v>10.156249627471</c:v>
                </c:pt>
                <c:pt idx="181">
                  <c:v>10.351562872529</c:v>
                </c:pt>
                <c:pt idx="182">
                  <c:v>10.546875186264499</c:v>
                </c:pt>
                <c:pt idx="183">
                  <c:v>10.7421875</c:v>
                </c:pt>
                <c:pt idx="184">
                  <c:v>10.937499813735501</c:v>
                </c:pt>
                <c:pt idx="185">
                  <c:v>11.132812127471</c:v>
                </c:pt>
                <c:pt idx="186">
                  <c:v>11.328125372529</c:v>
                </c:pt>
                <c:pt idx="187">
                  <c:v>11.523437686264499</c:v>
                </c:pt>
                <c:pt idx="188">
                  <c:v>11.71875</c:v>
                </c:pt>
                <c:pt idx="189">
                  <c:v>11.914062313735501</c:v>
                </c:pt>
                <c:pt idx="190">
                  <c:v>12.109374627471</c:v>
                </c:pt>
                <c:pt idx="191">
                  <c:v>12.304687872529</c:v>
                </c:pt>
                <c:pt idx="192">
                  <c:v>12.500000186264499</c:v>
                </c:pt>
                <c:pt idx="193">
                  <c:v>12.6953125</c:v>
                </c:pt>
                <c:pt idx="194">
                  <c:v>12.890624813735501</c:v>
                </c:pt>
                <c:pt idx="195">
                  <c:v>13.085937127471</c:v>
                </c:pt>
                <c:pt idx="196">
                  <c:v>13.281250372529</c:v>
                </c:pt>
                <c:pt idx="197">
                  <c:v>13.476562686264499</c:v>
                </c:pt>
                <c:pt idx="198">
                  <c:v>13.671875</c:v>
                </c:pt>
                <c:pt idx="199">
                  <c:v>13.867187313735501</c:v>
                </c:pt>
                <c:pt idx="200">
                  <c:v>14.062499627471</c:v>
                </c:pt>
                <c:pt idx="201">
                  <c:v>14.257812872529</c:v>
                </c:pt>
                <c:pt idx="202">
                  <c:v>14.453125186264499</c:v>
                </c:pt>
                <c:pt idx="203">
                  <c:v>14.6484375</c:v>
                </c:pt>
                <c:pt idx="204">
                  <c:v>14.843749813735501</c:v>
                </c:pt>
                <c:pt idx="205">
                  <c:v>15.039062127471</c:v>
                </c:pt>
                <c:pt idx="206">
                  <c:v>15.234375372529</c:v>
                </c:pt>
                <c:pt idx="207">
                  <c:v>15.429687686264499</c:v>
                </c:pt>
                <c:pt idx="208">
                  <c:v>15.625</c:v>
                </c:pt>
                <c:pt idx="209">
                  <c:v>15.820313245058101</c:v>
                </c:pt>
                <c:pt idx="210">
                  <c:v>16.015624627471002</c:v>
                </c:pt>
                <c:pt idx="211">
                  <c:v>16.210937872528998</c:v>
                </c:pt>
                <c:pt idx="212">
                  <c:v>16.406249254941898</c:v>
                </c:pt>
                <c:pt idx="213">
                  <c:v>16.6015625</c:v>
                </c:pt>
                <c:pt idx="214">
                  <c:v>16.796875745058102</c:v>
                </c:pt>
                <c:pt idx="215">
                  <c:v>16.992187127471002</c:v>
                </c:pt>
                <c:pt idx="216">
                  <c:v>17.187500372528998</c:v>
                </c:pt>
                <c:pt idx="217">
                  <c:v>17.382811754941898</c:v>
                </c:pt>
                <c:pt idx="218">
                  <c:v>17.578125</c:v>
                </c:pt>
                <c:pt idx="219">
                  <c:v>17.773438245058102</c:v>
                </c:pt>
                <c:pt idx="220">
                  <c:v>17.968749627471002</c:v>
                </c:pt>
                <c:pt idx="221">
                  <c:v>18.164062872528998</c:v>
                </c:pt>
                <c:pt idx="222">
                  <c:v>18.359374254941898</c:v>
                </c:pt>
                <c:pt idx="223">
                  <c:v>18.5546875</c:v>
                </c:pt>
                <c:pt idx="224">
                  <c:v>18.750000745058102</c:v>
                </c:pt>
                <c:pt idx="225">
                  <c:v>18.945312127471002</c:v>
                </c:pt>
                <c:pt idx="226">
                  <c:v>19.140625372528998</c:v>
                </c:pt>
                <c:pt idx="227">
                  <c:v>19.335936754941898</c:v>
                </c:pt>
                <c:pt idx="228">
                  <c:v>19.53125</c:v>
                </c:pt>
                <c:pt idx="229">
                  <c:v>19.726563245058102</c:v>
                </c:pt>
                <c:pt idx="230">
                  <c:v>19.921874627471002</c:v>
                </c:pt>
                <c:pt idx="231">
                  <c:v>20.117187872528998</c:v>
                </c:pt>
                <c:pt idx="232">
                  <c:v>20.312499254941898</c:v>
                </c:pt>
                <c:pt idx="233">
                  <c:v>20.5078125</c:v>
                </c:pt>
                <c:pt idx="234">
                  <c:v>20.703125745058102</c:v>
                </c:pt>
                <c:pt idx="235">
                  <c:v>20.898437127471002</c:v>
                </c:pt>
                <c:pt idx="236">
                  <c:v>21.093750372528998</c:v>
                </c:pt>
                <c:pt idx="237">
                  <c:v>21.289061754941898</c:v>
                </c:pt>
                <c:pt idx="238">
                  <c:v>21.484375</c:v>
                </c:pt>
                <c:pt idx="239">
                  <c:v>21.679688245058102</c:v>
                </c:pt>
                <c:pt idx="240">
                  <c:v>21.874999627471002</c:v>
                </c:pt>
                <c:pt idx="241">
                  <c:v>22.070312872528998</c:v>
                </c:pt>
                <c:pt idx="242">
                  <c:v>22.265624254941898</c:v>
                </c:pt>
                <c:pt idx="243">
                  <c:v>22.4609375</c:v>
                </c:pt>
                <c:pt idx="244">
                  <c:v>22.656250745058102</c:v>
                </c:pt>
                <c:pt idx="245">
                  <c:v>22.851562127471002</c:v>
                </c:pt>
                <c:pt idx="246">
                  <c:v>23.046875372528998</c:v>
                </c:pt>
                <c:pt idx="247">
                  <c:v>23.242186754941898</c:v>
                </c:pt>
                <c:pt idx="248">
                  <c:v>23.4375</c:v>
                </c:pt>
                <c:pt idx="249">
                  <c:v>23.632813245058102</c:v>
                </c:pt>
                <c:pt idx="250">
                  <c:v>23.828124627471002</c:v>
                </c:pt>
                <c:pt idx="251">
                  <c:v>24.023437872528998</c:v>
                </c:pt>
                <c:pt idx="252">
                  <c:v>24.218749254941898</c:v>
                </c:pt>
                <c:pt idx="253">
                  <c:v>24.4140625</c:v>
                </c:pt>
                <c:pt idx="254">
                  <c:v>24.609375745058102</c:v>
                </c:pt>
                <c:pt idx="255">
                  <c:v>24.804687127471002</c:v>
                </c:pt>
                <c:pt idx="256">
                  <c:v>25.000000372528998</c:v>
                </c:pt>
              </c:numCache>
            </c:numRef>
          </c:xVal>
          <c:yVal>
            <c:numRef>
              <c:f>Sheet1!$G$2:$G$258</c:f>
              <c:numCache>
                <c:formatCode>0</c:formatCode>
                <c:ptCount val="257"/>
                <c:pt idx="0">
                  <c:v>2942.5827636719</c:v>
                </c:pt>
                <c:pt idx="1">
                  <c:v>2939.1884765625</c:v>
                </c:pt>
                <c:pt idx="2">
                  <c:v>2935.9956054688</c:v>
                </c:pt>
                <c:pt idx="3">
                  <c:v>2938.0048828125</c:v>
                </c:pt>
                <c:pt idx="4">
                  <c:v>2940.0141601563</c:v>
                </c:pt>
                <c:pt idx="5">
                  <c:v>2942.0234375</c:v>
                </c:pt>
                <c:pt idx="6">
                  <c:v>2944.0324707031</c:v>
                </c:pt>
                <c:pt idx="7">
                  <c:v>2946.0417480469</c:v>
                </c:pt>
                <c:pt idx="8">
                  <c:v>2948.0510253906</c:v>
                </c:pt>
                <c:pt idx="9">
                  <c:v>2950.0603027344</c:v>
                </c:pt>
                <c:pt idx="10">
                  <c:v>2952.0695800781</c:v>
                </c:pt>
                <c:pt idx="11">
                  <c:v>2944.7814941406</c:v>
                </c:pt>
                <c:pt idx="12">
                  <c:v>2931.587890625</c:v>
                </c:pt>
                <c:pt idx="13">
                  <c:v>2917.7314453125</c:v>
                </c:pt>
                <c:pt idx="14">
                  <c:v>2900.4050292969</c:v>
                </c:pt>
                <c:pt idx="15">
                  <c:v>2885.5578613281</c:v>
                </c:pt>
                <c:pt idx="16">
                  <c:v>2874.8103027344</c:v>
                </c:pt>
                <c:pt idx="17">
                  <c:v>2864.0629882813</c:v>
                </c:pt>
                <c:pt idx="18">
                  <c:v>2853.3156738281</c:v>
                </c:pt>
                <c:pt idx="19">
                  <c:v>2842.5681152344</c:v>
                </c:pt>
                <c:pt idx="20">
                  <c:v>2831.8208007813</c:v>
                </c:pt>
                <c:pt idx="21">
                  <c:v>2821.0732421875</c:v>
                </c:pt>
                <c:pt idx="22">
                  <c:v>2810.3259277344</c:v>
                </c:pt>
                <c:pt idx="23">
                  <c:v>2799.5783691406</c:v>
                </c:pt>
                <c:pt idx="24">
                  <c:v>2788.8310546875</c:v>
                </c:pt>
                <c:pt idx="25">
                  <c:v>2778.0837402344</c:v>
                </c:pt>
                <c:pt idx="26">
                  <c:v>2760.9990234375</c:v>
                </c:pt>
                <c:pt idx="27">
                  <c:v>2743.8010253906</c:v>
                </c:pt>
                <c:pt idx="28">
                  <c:v>2726.6030273438</c:v>
                </c:pt>
                <c:pt idx="29">
                  <c:v>2708.7160644531</c:v>
                </c:pt>
                <c:pt idx="30">
                  <c:v>2690.7299804688</c:v>
                </c:pt>
                <c:pt idx="31">
                  <c:v>2670.3940429688</c:v>
                </c:pt>
                <c:pt idx="32">
                  <c:v>2650.0615234375</c:v>
                </c:pt>
                <c:pt idx="33">
                  <c:v>2629.7287597656</c:v>
                </c:pt>
                <c:pt idx="34">
                  <c:v>2609.3959960938</c:v>
                </c:pt>
                <c:pt idx="35">
                  <c:v>2589.0634765625</c:v>
                </c:pt>
                <c:pt idx="36">
                  <c:v>2568.7307128906</c:v>
                </c:pt>
                <c:pt idx="37">
                  <c:v>2548.3981933594</c:v>
                </c:pt>
                <c:pt idx="38">
                  <c:v>2528.0654296875</c:v>
                </c:pt>
                <c:pt idx="39">
                  <c:v>2507.7326660156</c:v>
                </c:pt>
                <c:pt idx="40">
                  <c:v>2492.748046875</c:v>
                </c:pt>
                <c:pt idx="41">
                  <c:v>2478.3837890625</c:v>
                </c:pt>
                <c:pt idx="42">
                  <c:v>2464.0197753906</c:v>
                </c:pt>
                <c:pt idx="43">
                  <c:v>2449.6557617188</c:v>
                </c:pt>
                <c:pt idx="44">
                  <c:v>2435.2917480469</c:v>
                </c:pt>
                <c:pt idx="45">
                  <c:v>2420.927734375</c:v>
                </c:pt>
                <c:pt idx="46">
                  <c:v>2406.5634765625</c:v>
                </c:pt>
                <c:pt idx="47">
                  <c:v>2392.1997070313</c:v>
                </c:pt>
                <c:pt idx="48">
                  <c:v>2377.0769042969</c:v>
                </c:pt>
                <c:pt idx="49">
                  <c:v>2359.787109375</c:v>
                </c:pt>
                <c:pt idx="50">
                  <c:v>2342.4973144531</c:v>
                </c:pt>
                <c:pt idx="51">
                  <c:v>2325.2075195313</c:v>
                </c:pt>
                <c:pt idx="52">
                  <c:v>2307.9174804688</c:v>
                </c:pt>
                <c:pt idx="53">
                  <c:v>2290.6120605469</c:v>
                </c:pt>
                <c:pt idx="54">
                  <c:v>2266.5173339844</c:v>
                </c:pt>
                <c:pt idx="55">
                  <c:v>2242.1274414063</c:v>
                </c:pt>
                <c:pt idx="56">
                  <c:v>2217.7375488281</c:v>
                </c:pt>
                <c:pt idx="57">
                  <c:v>2193.34765625</c:v>
                </c:pt>
                <c:pt idx="58">
                  <c:v>2168.9577636719</c:v>
                </c:pt>
                <c:pt idx="59">
                  <c:v>2144.5678710938</c:v>
                </c:pt>
                <c:pt idx="60">
                  <c:v>2120.1779785156</c:v>
                </c:pt>
                <c:pt idx="61">
                  <c:v>2095.7878417969</c:v>
                </c:pt>
                <c:pt idx="62">
                  <c:v>2075.8852539063</c:v>
                </c:pt>
                <c:pt idx="63">
                  <c:v>2056.9885253906</c:v>
                </c:pt>
                <c:pt idx="64">
                  <c:v>2038.0915527344</c:v>
                </c:pt>
                <c:pt idx="65">
                  <c:v>2019.1947021484</c:v>
                </c:pt>
                <c:pt idx="66">
                  <c:v>2001.2943115234</c:v>
                </c:pt>
                <c:pt idx="67">
                  <c:v>1983.6844482422</c:v>
                </c:pt>
                <c:pt idx="68">
                  <c:v>1966.0744628906</c:v>
                </c:pt>
                <c:pt idx="69">
                  <c:v>1948.4645996094</c:v>
                </c:pt>
                <c:pt idx="70">
                  <c:v>1930.8546142578</c:v>
                </c:pt>
                <c:pt idx="71">
                  <c:v>1914.1667480469</c:v>
                </c:pt>
                <c:pt idx="72">
                  <c:v>1897.5964355469</c:v>
                </c:pt>
                <c:pt idx="73">
                  <c:v>1881.0262451172</c:v>
                </c:pt>
                <c:pt idx="74">
                  <c:v>1864.4560546875</c:v>
                </c:pt>
                <c:pt idx="75">
                  <c:v>1847.8858642578</c:v>
                </c:pt>
                <c:pt idx="76">
                  <c:v>1831.3155517578</c:v>
                </c:pt>
                <c:pt idx="77">
                  <c:v>1814.8793945313</c:v>
                </c:pt>
                <c:pt idx="78">
                  <c:v>1799.9454345703</c:v>
                </c:pt>
                <c:pt idx="79">
                  <c:v>1785.0964355469</c:v>
                </c:pt>
                <c:pt idx="80">
                  <c:v>1770.2474365234</c:v>
                </c:pt>
                <c:pt idx="81">
                  <c:v>1755.3983154297</c:v>
                </c:pt>
                <c:pt idx="82">
                  <c:v>1740.5493164063</c:v>
                </c:pt>
                <c:pt idx="83">
                  <c:v>1725.7003173828</c:v>
                </c:pt>
                <c:pt idx="84">
                  <c:v>1710.8513183594</c:v>
                </c:pt>
                <c:pt idx="85">
                  <c:v>1696.0023193359</c:v>
                </c:pt>
                <c:pt idx="86">
                  <c:v>1681.1004638672</c:v>
                </c:pt>
                <c:pt idx="87">
                  <c:v>1665.1954345703</c:v>
                </c:pt>
                <c:pt idx="88">
                  <c:v>1650.9769287109</c:v>
                </c:pt>
                <c:pt idx="89">
                  <c:v>1636.796875</c:v>
                </c:pt>
                <c:pt idx="90">
                  <c:v>1622.5657958984</c:v>
                </c:pt>
                <c:pt idx="91">
                  <c:v>1608.3348388672</c:v>
                </c:pt>
                <c:pt idx="92">
                  <c:v>1594.1037597656</c:v>
                </c:pt>
                <c:pt idx="93">
                  <c:v>1579.8726806641</c:v>
                </c:pt>
                <c:pt idx="94">
                  <c:v>1565.2723388672</c:v>
                </c:pt>
                <c:pt idx="95">
                  <c:v>1549.9089355469</c:v>
                </c:pt>
                <c:pt idx="96">
                  <c:v>1534.5455322266</c:v>
                </c:pt>
                <c:pt idx="97">
                  <c:v>1519.1821289063</c:v>
                </c:pt>
                <c:pt idx="98">
                  <c:v>1503.8187255859</c:v>
                </c:pt>
                <c:pt idx="99">
                  <c:v>1489.5589599609</c:v>
                </c:pt>
                <c:pt idx="100">
                  <c:v>1475.9678955078</c:v>
                </c:pt>
                <c:pt idx="101">
                  <c:v>1462.376953125</c:v>
                </c:pt>
                <c:pt idx="102">
                  <c:v>1448.7858886719</c:v>
                </c:pt>
                <c:pt idx="103">
                  <c:v>1435.1949462891</c:v>
                </c:pt>
                <c:pt idx="104">
                  <c:v>1420.8870849609</c:v>
                </c:pt>
                <c:pt idx="105">
                  <c:v>1405.8972167969</c:v>
                </c:pt>
                <c:pt idx="106">
                  <c:v>1390.9073486328</c:v>
                </c:pt>
                <c:pt idx="107">
                  <c:v>1375.9174804688</c:v>
                </c:pt>
                <c:pt idx="108">
                  <c:v>1360.9274902344</c:v>
                </c:pt>
                <c:pt idx="109">
                  <c:v>1345.9376220703</c:v>
                </c:pt>
                <c:pt idx="110">
                  <c:v>1330.9477539063</c:v>
                </c:pt>
                <c:pt idx="111">
                  <c:v>1318.3623046875</c:v>
                </c:pt>
                <c:pt idx="112">
                  <c:v>1306.0180664063</c:v>
                </c:pt>
                <c:pt idx="113">
                  <c:v>1293.6737060547</c:v>
                </c:pt>
                <c:pt idx="114">
                  <c:v>1281.3294677734</c:v>
                </c:pt>
                <c:pt idx="115">
                  <c:v>1268.9852294922</c:v>
                </c:pt>
                <c:pt idx="116">
                  <c:v>1256.6409912109</c:v>
                </c:pt>
                <c:pt idx="117">
                  <c:v>1244.2966308594</c:v>
                </c:pt>
                <c:pt idx="118">
                  <c:v>1231.9523925781</c:v>
                </c:pt>
                <c:pt idx="119">
                  <c:v>1218.5345458984</c:v>
                </c:pt>
                <c:pt idx="120">
                  <c:v>1205.0102539063</c:v>
                </c:pt>
                <c:pt idx="121">
                  <c:v>1191.4860839844</c:v>
                </c:pt>
                <c:pt idx="122">
                  <c:v>1178.6037597656</c:v>
                </c:pt>
                <c:pt idx="123">
                  <c:v>1166.875</c:v>
                </c:pt>
                <c:pt idx="124">
                  <c:v>1155.1462402344</c:v>
                </c:pt>
                <c:pt idx="125">
                  <c:v>1143.4176025391</c:v>
                </c:pt>
                <c:pt idx="126">
                  <c:v>1133.2640380859</c:v>
                </c:pt>
                <c:pt idx="127">
                  <c:v>1123.6245117188</c:v>
                </c:pt>
                <c:pt idx="128">
                  <c:v>1113.9849853516</c:v>
                </c:pt>
                <c:pt idx="129">
                  <c:v>1104.8280029297</c:v>
                </c:pt>
                <c:pt idx="130">
                  <c:v>1095.8934326172</c:v>
                </c:pt>
                <c:pt idx="131">
                  <c:v>1086.9633789063</c:v>
                </c:pt>
                <c:pt idx="132">
                  <c:v>1078.0343017578</c:v>
                </c:pt>
                <c:pt idx="133">
                  <c:v>1069.1052246094</c:v>
                </c:pt>
                <c:pt idx="134">
                  <c:v>1060.1761474609</c:v>
                </c:pt>
                <c:pt idx="135">
                  <c:v>1051.2470703125</c:v>
                </c:pt>
                <c:pt idx="136">
                  <c:v>1042.3179931641</c:v>
                </c:pt>
                <c:pt idx="137">
                  <c:v>1033.5074462891</c:v>
                </c:pt>
                <c:pt idx="138">
                  <c:v>1024.7945556641</c:v>
                </c:pt>
                <c:pt idx="139">
                  <c:v>1016.0816040039</c:v>
                </c:pt>
                <c:pt idx="140">
                  <c:v>1007.3686523438</c:v>
                </c:pt>
                <c:pt idx="141">
                  <c:v>998.6557006836</c:v>
                </c:pt>
                <c:pt idx="142">
                  <c:v>989.94274902339998</c:v>
                </c:pt>
                <c:pt idx="143">
                  <c:v>981.22979736330001</c:v>
                </c:pt>
                <c:pt idx="144">
                  <c:v>972.55212402339998</c:v>
                </c:pt>
                <c:pt idx="145">
                  <c:v>964.2017211914</c:v>
                </c:pt>
                <c:pt idx="146">
                  <c:v>957.12145996089998</c:v>
                </c:pt>
                <c:pt idx="147">
                  <c:v>950.04083251949999</c:v>
                </c:pt>
                <c:pt idx="148">
                  <c:v>942.96020507809999</c:v>
                </c:pt>
                <c:pt idx="149">
                  <c:v>935.87957763669999</c:v>
                </c:pt>
                <c:pt idx="150">
                  <c:v>928.79888916020002</c:v>
                </c:pt>
                <c:pt idx="151">
                  <c:v>921.7183227539</c:v>
                </c:pt>
                <c:pt idx="152">
                  <c:v>914.63763427729998</c:v>
                </c:pt>
                <c:pt idx="153">
                  <c:v>907.55700683589998</c:v>
                </c:pt>
                <c:pt idx="154">
                  <c:v>900.1591796875</c:v>
                </c:pt>
                <c:pt idx="155">
                  <c:v>892.19567871089998</c:v>
                </c:pt>
                <c:pt idx="156">
                  <c:v>884.52062988279999</c:v>
                </c:pt>
                <c:pt idx="157">
                  <c:v>878.54260253910002</c:v>
                </c:pt>
                <c:pt idx="158">
                  <c:v>872.56451416020002</c:v>
                </c:pt>
                <c:pt idx="159">
                  <c:v>866.5864868164</c:v>
                </c:pt>
                <c:pt idx="160">
                  <c:v>860.01306152339998</c:v>
                </c:pt>
                <c:pt idx="161">
                  <c:v>852.81665039059999</c:v>
                </c:pt>
                <c:pt idx="162">
                  <c:v>845.62023925779999</c:v>
                </c:pt>
                <c:pt idx="163">
                  <c:v>838.0785522461</c:v>
                </c:pt>
                <c:pt idx="164">
                  <c:v>827.9306640625</c:v>
                </c:pt>
                <c:pt idx="165">
                  <c:v>822.64154052729998</c:v>
                </c:pt>
                <c:pt idx="166">
                  <c:v>818.78607177729998</c:v>
                </c:pt>
                <c:pt idx="167">
                  <c:v>815.25573730470001</c:v>
                </c:pt>
                <c:pt idx="168">
                  <c:v>810.95202636720001</c:v>
                </c:pt>
                <c:pt idx="169">
                  <c:v>805.43658447270002</c:v>
                </c:pt>
                <c:pt idx="170">
                  <c:v>799.92114257809999</c:v>
                </c:pt>
                <c:pt idx="171">
                  <c:v>794.4057006836</c:v>
                </c:pt>
                <c:pt idx="172">
                  <c:v>790.04400634770002</c:v>
                </c:pt>
                <c:pt idx="173">
                  <c:v>785.96990966800001</c:v>
                </c:pt>
                <c:pt idx="174">
                  <c:v>781.89581298830001</c:v>
                </c:pt>
                <c:pt idx="175">
                  <c:v>777.8217163086</c:v>
                </c:pt>
                <c:pt idx="176">
                  <c:v>773.78155517580001</c:v>
                </c:pt>
                <c:pt idx="177">
                  <c:v>770.08190917970001</c:v>
                </c:pt>
                <c:pt idx="178">
                  <c:v>765.82318115229998</c:v>
                </c:pt>
                <c:pt idx="179">
                  <c:v>760.77221679690001</c:v>
                </c:pt>
                <c:pt idx="180">
                  <c:v>755.7212524414</c:v>
                </c:pt>
                <c:pt idx="181">
                  <c:v>750.67022705080001</c:v>
                </c:pt>
                <c:pt idx="182">
                  <c:v>745.61926269529999</c:v>
                </c:pt>
                <c:pt idx="183">
                  <c:v>740.56823730470001</c:v>
                </c:pt>
                <c:pt idx="184">
                  <c:v>735.51727294919999</c:v>
                </c:pt>
                <c:pt idx="185">
                  <c:v>731.50659179690001</c:v>
                </c:pt>
                <c:pt idx="186">
                  <c:v>728.13342285160002</c:v>
                </c:pt>
                <c:pt idx="187">
                  <c:v>725.56762695309999</c:v>
                </c:pt>
                <c:pt idx="188">
                  <c:v>723.00189208979998</c:v>
                </c:pt>
                <c:pt idx="189">
                  <c:v>720.43615722660002</c:v>
                </c:pt>
                <c:pt idx="190">
                  <c:v>717.87036132809999</c:v>
                </c:pt>
                <c:pt idx="191">
                  <c:v>715.30462646479998</c:v>
                </c:pt>
                <c:pt idx="192">
                  <c:v>712.7388305664</c:v>
                </c:pt>
                <c:pt idx="193">
                  <c:v>709.52520751949999</c:v>
                </c:pt>
                <c:pt idx="194">
                  <c:v>706.18450927729998</c:v>
                </c:pt>
                <c:pt idx="195">
                  <c:v>702.84387207029999</c:v>
                </c:pt>
                <c:pt idx="196">
                  <c:v>701.99291992190001</c:v>
                </c:pt>
                <c:pt idx="197">
                  <c:v>701.72967529300001</c:v>
                </c:pt>
                <c:pt idx="198">
                  <c:v>701.46643066410002</c:v>
                </c:pt>
                <c:pt idx="199">
                  <c:v>701.20318603520002</c:v>
                </c:pt>
                <c:pt idx="200">
                  <c:v>700.93994140630002</c:v>
                </c:pt>
                <c:pt idx="201">
                  <c:v>700.67669677729998</c:v>
                </c:pt>
                <c:pt idx="202">
                  <c:v>700.41339111330001</c:v>
                </c:pt>
                <c:pt idx="203">
                  <c:v>700.22973632809999</c:v>
                </c:pt>
                <c:pt idx="204">
                  <c:v>701.23974609380002</c:v>
                </c:pt>
                <c:pt idx="205">
                  <c:v>702.24926757809999</c:v>
                </c:pt>
                <c:pt idx="206">
                  <c:v>703.25872802729998</c:v>
                </c:pt>
                <c:pt idx="207">
                  <c:v>704.26824951169999</c:v>
                </c:pt>
                <c:pt idx="208">
                  <c:v>705.2777709961</c:v>
                </c:pt>
                <c:pt idx="209">
                  <c:v>706.28729248050001</c:v>
                </c:pt>
                <c:pt idx="210">
                  <c:v>707.29675292970001</c:v>
                </c:pt>
                <c:pt idx="211">
                  <c:v>707.98419189449999</c:v>
                </c:pt>
                <c:pt idx="212">
                  <c:v>706.87219238279999</c:v>
                </c:pt>
                <c:pt idx="213">
                  <c:v>705.76013183589998</c:v>
                </c:pt>
                <c:pt idx="214">
                  <c:v>704.64813232419999</c:v>
                </c:pt>
                <c:pt idx="215">
                  <c:v>703.53607177729998</c:v>
                </c:pt>
                <c:pt idx="216">
                  <c:v>702.35150146479998</c:v>
                </c:pt>
                <c:pt idx="217">
                  <c:v>700.96801757809999</c:v>
                </c:pt>
                <c:pt idx="218">
                  <c:v>699.02856445309999</c:v>
                </c:pt>
                <c:pt idx="219">
                  <c:v>696.5517578125</c:v>
                </c:pt>
                <c:pt idx="220">
                  <c:v>694.07501220699999</c:v>
                </c:pt>
                <c:pt idx="221">
                  <c:v>691.83953857419999</c:v>
                </c:pt>
                <c:pt idx="222">
                  <c:v>690.71398925779999</c:v>
                </c:pt>
                <c:pt idx="223">
                  <c:v>689.5884399414</c:v>
                </c:pt>
                <c:pt idx="224">
                  <c:v>688.462890625</c:v>
                </c:pt>
                <c:pt idx="225">
                  <c:v>687.3373413086</c:v>
                </c:pt>
                <c:pt idx="226">
                  <c:v>686.21179199220001</c:v>
                </c:pt>
                <c:pt idx="227">
                  <c:v>684.94018554690001</c:v>
                </c:pt>
                <c:pt idx="228">
                  <c:v>683.32373046880002</c:v>
                </c:pt>
                <c:pt idx="229">
                  <c:v>682.53118896479998</c:v>
                </c:pt>
                <c:pt idx="230">
                  <c:v>683.12145996089998</c:v>
                </c:pt>
                <c:pt idx="231">
                  <c:v>681.25360107419999</c:v>
                </c:pt>
                <c:pt idx="232">
                  <c:v>679.01318359380002</c:v>
                </c:pt>
                <c:pt idx="233">
                  <c:v>676.77270507809999</c:v>
                </c:pt>
                <c:pt idx="234">
                  <c:v>674.5322265625</c:v>
                </c:pt>
                <c:pt idx="235">
                  <c:v>672.29180908199999</c:v>
                </c:pt>
                <c:pt idx="236">
                  <c:v>670.0513305664</c:v>
                </c:pt>
                <c:pt idx="237">
                  <c:v>667.81085205080001</c:v>
                </c:pt>
                <c:pt idx="238">
                  <c:v>665.57043457029999</c:v>
                </c:pt>
                <c:pt idx="239">
                  <c:v>663.32995605470001</c:v>
                </c:pt>
                <c:pt idx="240">
                  <c:v>660.65490722660002</c:v>
                </c:pt>
                <c:pt idx="241">
                  <c:v>657.9047241211</c:v>
                </c:pt>
                <c:pt idx="242">
                  <c:v>655.15447998050001</c:v>
                </c:pt>
                <c:pt idx="243">
                  <c:v>652.404296875</c:v>
                </c:pt>
                <c:pt idx="244">
                  <c:v>647.49432373050001</c:v>
                </c:pt>
                <c:pt idx="245">
                  <c:v>641.95544433589998</c:v>
                </c:pt>
                <c:pt idx="246">
                  <c:v>639.33807373050001</c:v>
                </c:pt>
                <c:pt idx="247">
                  <c:v>637.3560180664</c:v>
                </c:pt>
                <c:pt idx="248">
                  <c:v>635.86053466800001</c:v>
                </c:pt>
                <c:pt idx="249">
                  <c:v>634.36236572270002</c:v>
                </c:pt>
                <c:pt idx="250">
                  <c:v>632.86419677729998</c:v>
                </c:pt>
                <c:pt idx="251">
                  <c:v>631.36602783199999</c:v>
                </c:pt>
                <c:pt idx="252">
                  <c:v>629.86779785160002</c:v>
                </c:pt>
                <c:pt idx="253">
                  <c:v>628.36962890630002</c:v>
                </c:pt>
                <c:pt idx="254">
                  <c:v>626.87365722660002</c:v>
                </c:pt>
                <c:pt idx="255">
                  <c:v>625.67254638669999</c:v>
                </c:pt>
                <c:pt idx="256">
                  <c:v>619.3052368164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918656"/>
        <c:axId val="150920576"/>
      </c:scatterChart>
      <c:valAx>
        <c:axId val="150918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 (mm)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50920576"/>
        <c:crossesAt val="-30"/>
        <c:crossBetween val="midCat"/>
      </c:valAx>
      <c:valAx>
        <c:axId val="150920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Potential (V)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0918656"/>
        <c:crossesAt val="-30"/>
        <c:crossBetween val="midCat"/>
      </c:valAx>
    </c:plotArea>
    <c:legend>
      <c:legendPos val="r"/>
      <c:layout>
        <c:manualLayout>
          <c:xMode val="edge"/>
          <c:yMode val="edge"/>
          <c:x val="0.54025959645669286"/>
          <c:y val="0.20065131885433926"/>
          <c:w val="0.32508830927384075"/>
          <c:h val="0.23493938349846216"/>
        </c:manualLayout>
      </c:layout>
      <c:overlay val="0"/>
      <c:spPr>
        <a:solidFill>
          <a:schemeClr val="bg1"/>
        </a:solidFill>
        <a:ln w="25400"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60231083214243"/>
          <c:y val="4.8538118781663919E-2"/>
          <c:w val="0.77886774829302918"/>
          <c:h val="0.80263499413970107"/>
        </c:manualLayout>
      </c:layout>
      <c:scatterChart>
        <c:scatterStyle val="lineMarker"/>
        <c:varyColors val="0"/>
        <c:ser>
          <c:idx val="0"/>
          <c:order val="3"/>
          <c:tx>
            <c:strRef>
              <c:f>Feuil1!$B$1</c:f>
              <c:strCache>
                <c:ptCount val="1"/>
                <c:pt idx="0">
                  <c:v>NUM decay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Feuil1!$A$2:$A$102</c:f>
              <c:numCache>
                <c:formatCode>0</c:formatCode>
                <c:ptCount val="101"/>
                <c:pt idx="0">
                  <c:v>0</c:v>
                </c:pt>
                <c:pt idx="1">
                  <c:v>6.00010013580322</c:v>
                </c:pt>
                <c:pt idx="2">
                  <c:v>12.0001001358032</c:v>
                </c:pt>
                <c:pt idx="3">
                  <c:v>18.000099182128899</c:v>
                </c:pt>
                <c:pt idx="4">
                  <c:v>24.000099182128899</c:v>
                </c:pt>
                <c:pt idx="5">
                  <c:v>30.000099182128899</c:v>
                </c:pt>
                <c:pt idx="6">
                  <c:v>36.000099182128899</c:v>
                </c:pt>
                <c:pt idx="7">
                  <c:v>42.000099182128899</c:v>
                </c:pt>
                <c:pt idx="8">
                  <c:v>48.000099182128899</c:v>
                </c:pt>
                <c:pt idx="9">
                  <c:v>54.000099182128899</c:v>
                </c:pt>
                <c:pt idx="10">
                  <c:v>60.000099182128899</c:v>
                </c:pt>
                <c:pt idx="11">
                  <c:v>66.000099182128906</c:v>
                </c:pt>
                <c:pt idx="12">
                  <c:v>72.000099182128906</c:v>
                </c:pt>
                <c:pt idx="13">
                  <c:v>78.000099182128906</c:v>
                </c:pt>
                <c:pt idx="14">
                  <c:v>84.000099182128906</c:v>
                </c:pt>
                <c:pt idx="15">
                  <c:v>90.000099182128906</c:v>
                </c:pt>
                <c:pt idx="16">
                  <c:v>96.000099182128906</c:v>
                </c:pt>
                <c:pt idx="17">
                  <c:v>102.000099182128</c:v>
                </c:pt>
                <c:pt idx="18">
                  <c:v>108.000099182128</c:v>
                </c:pt>
                <c:pt idx="19">
                  <c:v>114.000099182128</c:v>
                </c:pt>
                <c:pt idx="20">
                  <c:v>120.000099182128</c:v>
                </c:pt>
                <c:pt idx="21">
                  <c:v>126.000099182128</c:v>
                </c:pt>
                <c:pt idx="22">
                  <c:v>132.00010681152301</c:v>
                </c:pt>
                <c:pt idx="23">
                  <c:v>138.00010681152301</c:v>
                </c:pt>
                <c:pt idx="24">
                  <c:v>144.00010681152301</c:v>
                </c:pt>
                <c:pt idx="25">
                  <c:v>150.00010681152301</c:v>
                </c:pt>
                <c:pt idx="26">
                  <c:v>156.00010681152301</c:v>
                </c:pt>
                <c:pt idx="27">
                  <c:v>162.00010681152301</c:v>
                </c:pt>
                <c:pt idx="28">
                  <c:v>168.00010681152301</c:v>
                </c:pt>
                <c:pt idx="29">
                  <c:v>174.00010681152301</c:v>
                </c:pt>
                <c:pt idx="30">
                  <c:v>180.00010681152301</c:v>
                </c:pt>
                <c:pt idx="31">
                  <c:v>186.00010681152301</c:v>
                </c:pt>
                <c:pt idx="32">
                  <c:v>192.00010681152301</c:v>
                </c:pt>
                <c:pt idx="33">
                  <c:v>198.00010681152301</c:v>
                </c:pt>
                <c:pt idx="34">
                  <c:v>204.00010681152301</c:v>
                </c:pt>
                <c:pt idx="35">
                  <c:v>210.00010681152301</c:v>
                </c:pt>
                <c:pt idx="36">
                  <c:v>216.00010681152301</c:v>
                </c:pt>
                <c:pt idx="37">
                  <c:v>222.00010681152301</c:v>
                </c:pt>
                <c:pt idx="38">
                  <c:v>228.00010681152301</c:v>
                </c:pt>
                <c:pt idx="39">
                  <c:v>234.00010681152301</c:v>
                </c:pt>
                <c:pt idx="40">
                  <c:v>240.00010681152301</c:v>
                </c:pt>
                <c:pt idx="41">
                  <c:v>246.00010681152301</c:v>
                </c:pt>
                <c:pt idx="42">
                  <c:v>252.00010681152301</c:v>
                </c:pt>
                <c:pt idx="43">
                  <c:v>258.00009155273398</c:v>
                </c:pt>
                <c:pt idx="44">
                  <c:v>264.00009155273398</c:v>
                </c:pt>
                <c:pt idx="45">
                  <c:v>270.00009155273398</c:v>
                </c:pt>
                <c:pt idx="46">
                  <c:v>276.00009155273398</c:v>
                </c:pt>
                <c:pt idx="47">
                  <c:v>282.00009155273398</c:v>
                </c:pt>
                <c:pt idx="48">
                  <c:v>288.00009155273398</c:v>
                </c:pt>
                <c:pt idx="49">
                  <c:v>294.00009155273398</c:v>
                </c:pt>
                <c:pt idx="50">
                  <c:v>300.00009155273398</c:v>
                </c:pt>
                <c:pt idx="51">
                  <c:v>306.00009155273398</c:v>
                </c:pt>
                <c:pt idx="52">
                  <c:v>312.00009155273398</c:v>
                </c:pt>
                <c:pt idx="53">
                  <c:v>318.00009155273398</c:v>
                </c:pt>
                <c:pt idx="54">
                  <c:v>324.00009155273398</c:v>
                </c:pt>
                <c:pt idx="55">
                  <c:v>330.00009155273398</c:v>
                </c:pt>
                <c:pt idx="56">
                  <c:v>336.00009155273398</c:v>
                </c:pt>
                <c:pt idx="57">
                  <c:v>342.00009155273398</c:v>
                </c:pt>
                <c:pt idx="58">
                  <c:v>348.00009155273398</c:v>
                </c:pt>
                <c:pt idx="59">
                  <c:v>354.00009155273398</c:v>
                </c:pt>
                <c:pt idx="60">
                  <c:v>360.00009155273398</c:v>
                </c:pt>
                <c:pt idx="61">
                  <c:v>366.00009155273398</c:v>
                </c:pt>
                <c:pt idx="62">
                  <c:v>372.00009155273398</c:v>
                </c:pt>
                <c:pt idx="63">
                  <c:v>378.00009155273398</c:v>
                </c:pt>
                <c:pt idx="64">
                  <c:v>384.00009155273398</c:v>
                </c:pt>
                <c:pt idx="65">
                  <c:v>390.00009155273398</c:v>
                </c:pt>
                <c:pt idx="66">
                  <c:v>396.00009155273398</c:v>
                </c:pt>
                <c:pt idx="67">
                  <c:v>402.00009155273398</c:v>
                </c:pt>
                <c:pt idx="68">
                  <c:v>408.00009155273398</c:v>
                </c:pt>
                <c:pt idx="69">
                  <c:v>414.00009155273398</c:v>
                </c:pt>
                <c:pt idx="70">
                  <c:v>420.00009155273398</c:v>
                </c:pt>
                <c:pt idx="71">
                  <c:v>426.00009155273398</c:v>
                </c:pt>
                <c:pt idx="72">
                  <c:v>432.00009155273398</c:v>
                </c:pt>
                <c:pt idx="73">
                  <c:v>438.00009155273398</c:v>
                </c:pt>
                <c:pt idx="74">
                  <c:v>444.00009155273398</c:v>
                </c:pt>
                <c:pt idx="75">
                  <c:v>450.00009155273398</c:v>
                </c:pt>
                <c:pt idx="76">
                  <c:v>456.00009155273398</c:v>
                </c:pt>
                <c:pt idx="77">
                  <c:v>462.00009155273398</c:v>
                </c:pt>
                <c:pt idx="78">
                  <c:v>468.00009155273398</c:v>
                </c:pt>
                <c:pt idx="79">
                  <c:v>474.00009155273398</c:v>
                </c:pt>
                <c:pt idx="80">
                  <c:v>480.00009155273398</c:v>
                </c:pt>
                <c:pt idx="81">
                  <c:v>486.00009155273398</c:v>
                </c:pt>
                <c:pt idx="82">
                  <c:v>492.00009155273398</c:v>
                </c:pt>
                <c:pt idx="83">
                  <c:v>498.00009155273398</c:v>
                </c:pt>
                <c:pt idx="84">
                  <c:v>504.00009155273398</c:v>
                </c:pt>
                <c:pt idx="85">
                  <c:v>510.00009155273398</c:v>
                </c:pt>
                <c:pt idx="86">
                  <c:v>516.00012207031205</c:v>
                </c:pt>
                <c:pt idx="87">
                  <c:v>522.00012207031205</c:v>
                </c:pt>
                <c:pt idx="88">
                  <c:v>528.00012207031205</c:v>
                </c:pt>
                <c:pt idx="89">
                  <c:v>534.00012207031205</c:v>
                </c:pt>
                <c:pt idx="90">
                  <c:v>540.00012207031205</c:v>
                </c:pt>
                <c:pt idx="91">
                  <c:v>546.00012207031205</c:v>
                </c:pt>
                <c:pt idx="92">
                  <c:v>552.00012207031205</c:v>
                </c:pt>
                <c:pt idx="93">
                  <c:v>558.00012207031205</c:v>
                </c:pt>
                <c:pt idx="94">
                  <c:v>564.00012207031205</c:v>
                </c:pt>
                <c:pt idx="95">
                  <c:v>570.00012207031205</c:v>
                </c:pt>
                <c:pt idx="96">
                  <c:v>576.00012207031205</c:v>
                </c:pt>
                <c:pt idx="97">
                  <c:v>582.00012207031205</c:v>
                </c:pt>
                <c:pt idx="98">
                  <c:v>588.00012207031205</c:v>
                </c:pt>
                <c:pt idx="99">
                  <c:v>594.00012207031205</c:v>
                </c:pt>
                <c:pt idx="100">
                  <c:v>600.00012207031205</c:v>
                </c:pt>
              </c:numCache>
            </c:numRef>
          </c:xVal>
          <c:yVal>
            <c:numRef>
              <c:f>Feuil1!$B$2:$B$102</c:f>
              <c:numCache>
                <c:formatCode>0</c:formatCode>
                <c:ptCount val="101"/>
                <c:pt idx="0">
                  <c:v>3000.0016999999998</c:v>
                </c:pt>
                <c:pt idx="1">
                  <c:v>2993.2240000000002</c:v>
                </c:pt>
                <c:pt idx="2">
                  <c:v>2986.4603999999999</c:v>
                </c:pt>
                <c:pt idx="3">
                  <c:v>2979.712</c:v>
                </c:pt>
                <c:pt idx="4">
                  <c:v>2972.9787999999999</c:v>
                </c:pt>
                <c:pt idx="5">
                  <c:v>2966.2629999999999</c:v>
                </c:pt>
                <c:pt idx="6">
                  <c:v>2959.5610000000001</c:v>
                </c:pt>
                <c:pt idx="7">
                  <c:v>2952.8737999999998</c:v>
                </c:pt>
                <c:pt idx="8">
                  <c:v>2946.2017000000001</c:v>
                </c:pt>
                <c:pt idx="9">
                  <c:v>2939.5461</c:v>
                </c:pt>
                <c:pt idx="10">
                  <c:v>2932.9052999999999</c:v>
                </c:pt>
                <c:pt idx="11">
                  <c:v>2926.2777999999998</c:v>
                </c:pt>
                <c:pt idx="12">
                  <c:v>2919.6667000000002</c:v>
                </c:pt>
                <c:pt idx="13">
                  <c:v>2913.0698000000002</c:v>
                </c:pt>
                <c:pt idx="14">
                  <c:v>2906.4875000000002</c:v>
                </c:pt>
                <c:pt idx="15">
                  <c:v>2899.9202</c:v>
                </c:pt>
                <c:pt idx="16">
                  <c:v>2893.3690000000001</c:v>
                </c:pt>
                <c:pt idx="17">
                  <c:v>2886.8328000000001</c:v>
                </c:pt>
                <c:pt idx="18">
                  <c:v>2880.3092999999999</c:v>
                </c:pt>
                <c:pt idx="19">
                  <c:v>2873.8015</c:v>
                </c:pt>
                <c:pt idx="20">
                  <c:v>2867.3087999999998</c:v>
                </c:pt>
                <c:pt idx="21">
                  <c:v>2860.8312999999998</c:v>
                </c:pt>
                <c:pt idx="22">
                  <c:v>2854.3667</c:v>
                </c:pt>
                <c:pt idx="23">
                  <c:v>2847.9167000000002</c:v>
                </c:pt>
                <c:pt idx="24">
                  <c:v>2841.4814000000001</c:v>
                </c:pt>
                <c:pt idx="25">
                  <c:v>2835.0637000000002</c:v>
                </c:pt>
                <c:pt idx="26">
                  <c:v>2828.6572000000001</c:v>
                </c:pt>
                <c:pt idx="27">
                  <c:v>2822.2664</c:v>
                </c:pt>
                <c:pt idx="28">
                  <c:v>2815.8894</c:v>
                </c:pt>
                <c:pt idx="29">
                  <c:v>2809.5279999999998</c:v>
                </c:pt>
                <c:pt idx="30">
                  <c:v>2803.18</c:v>
                </c:pt>
                <c:pt idx="31">
                  <c:v>2796.8467000000001</c:v>
                </c:pt>
                <c:pt idx="32">
                  <c:v>2790.5259999999998</c:v>
                </c:pt>
                <c:pt idx="33">
                  <c:v>2784.2224000000001</c:v>
                </c:pt>
                <c:pt idx="34">
                  <c:v>2777.9319999999998</c:v>
                </c:pt>
                <c:pt idx="35">
                  <c:v>2771.6550000000002</c:v>
                </c:pt>
                <c:pt idx="36">
                  <c:v>2765.3919999999998</c:v>
                </c:pt>
                <c:pt idx="37">
                  <c:v>2759.1448</c:v>
                </c:pt>
                <c:pt idx="38">
                  <c:v>2752.9104000000002</c:v>
                </c:pt>
                <c:pt idx="39">
                  <c:v>2746.6921000000002</c:v>
                </c:pt>
                <c:pt idx="40">
                  <c:v>2740.4854</c:v>
                </c:pt>
                <c:pt idx="41">
                  <c:v>2734.2941999999998</c:v>
                </c:pt>
                <c:pt idx="42">
                  <c:v>2728.1152000000002</c:v>
                </c:pt>
                <c:pt idx="43">
                  <c:v>2721.951</c:v>
                </c:pt>
                <c:pt idx="44">
                  <c:v>2715.8022000000001</c:v>
                </c:pt>
                <c:pt idx="45">
                  <c:v>2709.6655000000001</c:v>
                </c:pt>
                <c:pt idx="46">
                  <c:v>2703.5432000000001</c:v>
                </c:pt>
                <c:pt idx="47">
                  <c:v>2697.4349999999999</c:v>
                </c:pt>
                <c:pt idx="48">
                  <c:v>2691.34</c:v>
                </c:pt>
                <c:pt idx="49">
                  <c:v>2685.2593000000002</c:v>
                </c:pt>
                <c:pt idx="50">
                  <c:v>2679.1921000000002</c:v>
                </c:pt>
                <c:pt idx="51">
                  <c:v>2673.1390000000001</c:v>
                </c:pt>
                <c:pt idx="52">
                  <c:v>2667.1008000000002</c:v>
                </c:pt>
                <c:pt idx="53">
                  <c:v>2661.0725000000002</c:v>
                </c:pt>
                <c:pt idx="54">
                  <c:v>2655.0610000000001</c:v>
                </c:pt>
                <c:pt idx="55">
                  <c:v>2649.0626999999999</c:v>
                </c:pt>
                <c:pt idx="56">
                  <c:v>2643.0767000000001</c:v>
                </c:pt>
                <c:pt idx="57">
                  <c:v>2637.1046999999999</c:v>
                </c:pt>
                <c:pt idx="58">
                  <c:v>2631.1480000000001</c:v>
                </c:pt>
                <c:pt idx="59">
                  <c:v>2625.2035999999998</c:v>
                </c:pt>
                <c:pt idx="60">
                  <c:v>2619.2714999999998</c:v>
                </c:pt>
                <c:pt idx="61">
                  <c:v>2613.3525</c:v>
                </c:pt>
                <c:pt idx="62">
                  <c:v>2607.4495000000002</c:v>
                </c:pt>
                <c:pt idx="63">
                  <c:v>2601.5562</c:v>
                </c:pt>
                <c:pt idx="64">
                  <c:v>2595.6790000000001</c:v>
                </c:pt>
                <c:pt idx="65">
                  <c:v>2589.8139999999999</c:v>
                </c:pt>
                <c:pt idx="66">
                  <c:v>2583.9639000000002</c:v>
                </c:pt>
                <c:pt idx="67">
                  <c:v>2578.1251999999999</c:v>
                </c:pt>
                <c:pt idx="68">
                  <c:v>2572.3000000000002</c:v>
                </c:pt>
                <c:pt idx="69">
                  <c:v>2566.4897000000001</c:v>
                </c:pt>
                <c:pt idx="70">
                  <c:v>2560.6902</c:v>
                </c:pt>
                <c:pt idx="71">
                  <c:v>2554.9045000000001</c:v>
                </c:pt>
                <c:pt idx="72">
                  <c:v>2549.1323000000002</c:v>
                </c:pt>
                <c:pt idx="73">
                  <c:v>2543.3728000000001</c:v>
                </c:pt>
                <c:pt idx="74">
                  <c:v>2537.6262000000002</c:v>
                </c:pt>
                <c:pt idx="75">
                  <c:v>2531.8917999999999</c:v>
                </c:pt>
                <c:pt idx="76">
                  <c:v>2526.1709999999998</c:v>
                </c:pt>
                <c:pt idx="77">
                  <c:v>2520.4650000000001</c:v>
                </c:pt>
                <c:pt idx="78">
                  <c:v>2514.7705000000001</c:v>
                </c:pt>
                <c:pt idx="79">
                  <c:v>2509.0880000000002</c:v>
                </c:pt>
                <c:pt idx="80">
                  <c:v>2503.4185000000002</c:v>
                </c:pt>
                <c:pt idx="81">
                  <c:v>2497.7622000000001</c:v>
                </c:pt>
                <c:pt idx="82">
                  <c:v>2492.1190000000001</c:v>
                </c:pt>
                <c:pt idx="83">
                  <c:v>2486.4888000000001</c:v>
                </c:pt>
                <c:pt idx="84">
                  <c:v>2480.8710000000001</c:v>
                </c:pt>
                <c:pt idx="85">
                  <c:v>2475.2664</c:v>
                </c:pt>
                <c:pt idx="86">
                  <c:v>2469.6738</c:v>
                </c:pt>
                <c:pt idx="87">
                  <c:v>2464.0927999999999</c:v>
                </c:pt>
                <c:pt idx="88">
                  <c:v>2458.5268999999998</c:v>
                </c:pt>
                <c:pt idx="89">
                  <c:v>2452.9712</c:v>
                </c:pt>
                <c:pt idx="90">
                  <c:v>2447.4294</c:v>
                </c:pt>
                <c:pt idx="91">
                  <c:v>2441.8993999999998</c:v>
                </c:pt>
                <c:pt idx="92">
                  <c:v>2436.3827999999999</c:v>
                </c:pt>
                <c:pt idx="93">
                  <c:v>2430.8777</c:v>
                </c:pt>
                <c:pt idx="94">
                  <c:v>2425.3856999999998</c:v>
                </c:pt>
                <c:pt idx="95">
                  <c:v>2419.9043000000001</c:v>
                </c:pt>
                <c:pt idx="96">
                  <c:v>2414.4385000000002</c:v>
                </c:pt>
                <c:pt idx="97">
                  <c:v>2408.9827</c:v>
                </c:pt>
                <c:pt idx="98">
                  <c:v>2403.5390000000002</c:v>
                </c:pt>
                <c:pt idx="99">
                  <c:v>2398.11</c:v>
                </c:pt>
                <c:pt idx="100">
                  <c:v>2392.6909999999998</c:v>
                </c:pt>
              </c:numCache>
            </c:numRef>
          </c:yVal>
          <c:smooth val="0"/>
        </c:ser>
        <c:ser>
          <c:idx val="1"/>
          <c:order val="0"/>
          <c:tx>
            <c:strRef>
              <c:f>'U:\Manip\Thèse\DROP\Février 2015\18-02-2015\[18022015.xlsx]Décroissance de potentiel'!$E$3</c:f>
              <c:strCache>
                <c:ptCount val="1"/>
                <c:pt idx="0">
                  <c:v>Pot decay 1 at 25 °C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diamond"/>
            <c:size val="7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'U:\Manip\Thèse\DROP\Février 2015\18-02-2015\[18022015.xlsx]Décroissance de potentiel'!$B$5:$B$29</c:f>
              <c:numCache>
                <c:formatCode>General</c:formatCode>
                <c:ptCount val="25"/>
                <c:pt idx="0">
                  <c:v>0</c:v>
                </c:pt>
                <c:pt idx="1">
                  <c:v>13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360</c:v>
                </c:pt>
                <c:pt idx="12">
                  <c:v>420</c:v>
                </c:pt>
                <c:pt idx="13">
                  <c:v>480</c:v>
                </c:pt>
                <c:pt idx="14">
                  <c:v>540</c:v>
                </c:pt>
                <c:pt idx="15">
                  <c:v>600</c:v>
                </c:pt>
                <c:pt idx="16">
                  <c:v>720</c:v>
                </c:pt>
                <c:pt idx="17">
                  <c:v>900</c:v>
                </c:pt>
                <c:pt idx="18">
                  <c:v>960</c:v>
                </c:pt>
                <c:pt idx="19">
                  <c:v>1080</c:v>
                </c:pt>
                <c:pt idx="20">
                  <c:v>1200</c:v>
                </c:pt>
                <c:pt idx="21">
                  <c:v>1500</c:v>
                </c:pt>
                <c:pt idx="22">
                  <c:v>1800</c:v>
                </c:pt>
                <c:pt idx="23">
                  <c:v>2100</c:v>
                </c:pt>
                <c:pt idx="24">
                  <c:v>2400</c:v>
                </c:pt>
              </c:numCache>
            </c:numRef>
          </c:xVal>
          <c:yVal>
            <c:numRef>
              <c:f>'U:\Manip\Thèse\DROP\Février 2015\18-02-2015\[18022015.xlsx]Décroissance de potentiel'!$E$5:$E$29</c:f>
              <c:numCache>
                <c:formatCode>General</c:formatCode>
                <c:ptCount val="25"/>
                <c:pt idx="0">
                  <c:v>3000</c:v>
                </c:pt>
                <c:pt idx="1">
                  <c:v>2823</c:v>
                </c:pt>
                <c:pt idx="2">
                  <c:v>2641</c:v>
                </c:pt>
                <c:pt idx="3">
                  <c:v>2560</c:v>
                </c:pt>
                <c:pt idx="4">
                  <c:v>2503</c:v>
                </c:pt>
                <c:pt idx="5">
                  <c:v>2448</c:v>
                </c:pt>
                <c:pt idx="6">
                  <c:v>2406</c:v>
                </c:pt>
                <c:pt idx="7">
                  <c:v>2361</c:v>
                </c:pt>
                <c:pt idx="8">
                  <c:v>2323</c:v>
                </c:pt>
                <c:pt idx="9">
                  <c:v>2290</c:v>
                </c:pt>
                <c:pt idx="10">
                  <c:v>2258</c:v>
                </c:pt>
                <c:pt idx="11">
                  <c:v>2200</c:v>
                </c:pt>
                <c:pt idx="12">
                  <c:v>2150</c:v>
                </c:pt>
                <c:pt idx="13">
                  <c:v>2110</c:v>
                </c:pt>
                <c:pt idx="14">
                  <c:v>2076</c:v>
                </c:pt>
                <c:pt idx="15">
                  <c:v>2045</c:v>
                </c:pt>
                <c:pt idx="16">
                  <c:v>1992</c:v>
                </c:pt>
                <c:pt idx="17">
                  <c:v>1947</c:v>
                </c:pt>
                <c:pt idx="18">
                  <c:v>1908</c:v>
                </c:pt>
                <c:pt idx="19">
                  <c:v>1876</c:v>
                </c:pt>
                <c:pt idx="20">
                  <c:v>1848</c:v>
                </c:pt>
                <c:pt idx="21">
                  <c:v>1785</c:v>
                </c:pt>
                <c:pt idx="22">
                  <c:v>1570</c:v>
                </c:pt>
                <c:pt idx="23">
                  <c:v>1608</c:v>
                </c:pt>
                <c:pt idx="24">
                  <c:v>1634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'U:\Manip\Thèse\DROP\Février 2015\18-02-2015\[18022015.xlsx]Décroissance de potentiel'!$E$35</c:f>
              <c:strCache>
                <c:ptCount val="1"/>
                <c:pt idx="0">
                  <c:v>Pot decay 2 at 100 °C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'U:\Manip\Thèse\DROP\Février 2015\18-02-2015\[18022015.xlsx]Décroissance de potentiel'!$B$37:$B$52</c:f>
              <c:numCache>
                <c:formatCode>General</c:formatCode>
                <c:ptCount val="16"/>
                <c:pt idx="0">
                  <c:v>0</c:v>
                </c:pt>
                <c:pt idx="1">
                  <c:v>11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360</c:v>
                </c:pt>
                <c:pt idx="12">
                  <c:v>420</c:v>
                </c:pt>
                <c:pt idx="13">
                  <c:v>480</c:v>
                </c:pt>
                <c:pt idx="14">
                  <c:v>540</c:v>
                </c:pt>
                <c:pt idx="15">
                  <c:v>600</c:v>
                </c:pt>
              </c:numCache>
            </c:numRef>
          </c:xVal>
          <c:yVal>
            <c:numRef>
              <c:f>'U:\Manip\Thèse\DROP\Février 2015\18-02-2015\[18022015.xlsx]Décroissance de potentiel'!$E$37:$E$52</c:f>
              <c:numCache>
                <c:formatCode>General</c:formatCode>
                <c:ptCount val="16"/>
                <c:pt idx="0">
                  <c:v>3000</c:v>
                </c:pt>
                <c:pt idx="1">
                  <c:v>2245</c:v>
                </c:pt>
                <c:pt idx="2">
                  <c:v>1506</c:v>
                </c:pt>
                <c:pt idx="3">
                  <c:v>1330</c:v>
                </c:pt>
                <c:pt idx="4">
                  <c:v>1215</c:v>
                </c:pt>
                <c:pt idx="5">
                  <c:v>1126</c:v>
                </c:pt>
                <c:pt idx="6">
                  <c:v>1058</c:v>
                </c:pt>
                <c:pt idx="7">
                  <c:v>1008</c:v>
                </c:pt>
                <c:pt idx="8">
                  <c:v>967</c:v>
                </c:pt>
                <c:pt idx="9">
                  <c:v>931</c:v>
                </c:pt>
                <c:pt idx="10">
                  <c:v>906</c:v>
                </c:pt>
                <c:pt idx="11">
                  <c:v>863</c:v>
                </c:pt>
                <c:pt idx="12">
                  <c:v>826</c:v>
                </c:pt>
                <c:pt idx="13">
                  <c:v>813</c:v>
                </c:pt>
                <c:pt idx="14">
                  <c:v>784</c:v>
                </c:pt>
                <c:pt idx="15">
                  <c:v>773</c:v>
                </c:pt>
              </c:numCache>
            </c:numRef>
          </c:yVal>
          <c:smooth val="0"/>
        </c:ser>
        <c:ser>
          <c:idx val="7"/>
          <c:order val="2"/>
          <c:tx>
            <c:strRef>
              <c:f>'U:\Manip\Thèse\DROP\Février 2015\19-02-2015\[19022015.xlsx]Décroissance de potentiel'!$E$3</c:f>
              <c:strCache>
                <c:ptCount val="1"/>
                <c:pt idx="0">
                  <c:v>Pot decay 3 at 21 °C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'U:\Manip\Thèse\DROP\Février 2015\19-02-2015\[19022015.xlsx]Décroissance de potentiel'!$B$5:$B$20</c:f>
              <c:numCache>
                <c:formatCode>General</c:formatCode>
                <c:ptCount val="16"/>
                <c:pt idx="0">
                  <c:v>0</c:v>
                </c:pt>
                <c:pt idx="1">
                  <c:v>13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  <c:pt idx="10">
                  <c:v>300</c:v>
                </c:pt>
                <c:pt idx="11">
                  <c:v>360</c:v>
                </c:pt>
                <c:pt idx="12">
                  <c:v>420</c:v>
                </c:pt>
                <c:pt idx="13">
                  <c:v>480</c:v>
                </c:pt>
                <c:pt idx="14">
                  <c:v>540</c:v>
                </c:pt>
                <c:pt idx="15">
                  <c:v>600</c:v>
                </c:pt>
              </c:numCache>
            </c:numRef>
          </c:xVal>
          <c:yVal>
            <c:numRef>
              <c:f>'U:\Manip\Thèse\DROP\Février 2015\19-02-2015\[19022015.xlsx]Décroissance de potentiel'!$E$5:$E$20</c:f>
              <c:numCache>
                <c:formatCode>General</c:formatCode>
                <c:ptCount val="16"/>
                <c:pt idx="0">
                  <c:v>3000</c:v>
                </c:pt>
                <c:pt idx="1">
                  <c:v>2871</c:v>
                </c:pt>
                <c:pt idx="2">
                  <c:v>2754</c:v>
                </c:pt>
                <c:pt idx="3">
                  <c:v>2701</c:v>
                </c:pt>
                <c:pt idx="4">
                  <c:v>2655</c:v>
                </c:pt>
                <c:pt idx="5">
                  <c:v>2617</c:v>
                </c:pt>
                <c:pt idx="6">
                  <c:v>2586</c:v>
                </c:pt>
                <c:pt idx="7">
                  <c:v>2555</c:v>
                </c:pt>
                <c:pt idx="8">
                  <c:v>2529</c:v>
                </c:pt>
                <c:pt idx="9">
                  <c:v>2504</c:v>
                </c:pt>
                <c:pt idx="10">
                  <c:v>2482</c:v>
                </c:pt>
                <c:pt idx="11">
                  <c:v>2442</c:v>
                </c:pt>
                <c:pt idx="12">
                  <c:v>2407</c:v>
                </c:pt>
                <c:pt idx="13">
                  <c:v>2380</c:v>
                </c:pt>
                <c:pt idx="14">
                  <c:v>2354</c:v>
                </c:pt>
                <c:pt idx="15">
                  <c:v>2330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346624"/>
        <c:axId val="152348928"/>
      </c:scatterChart>
      <c:valAx>
        <c:axId val="152346624"/>
        <c:scaling>
          <c:orientation val="minMax"/>
          <c:max val="6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152348928"/>
        <c:crosses val="autoZero"/>
        <c:crossBetween val="midCat"/>
      </c:valAx>
      <c:valAx>
        <c:axId val="152348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Difference of potential (V)</a:t>
                </a:r>
              </a:p>
            </c:rich>
          </c:tx>
          <c:layout>
            <c:manualLayout>
              <c:xMode val="edge"/>
              <c:yMode val="edge"/>
              <c:x val="1.435219174115691E-2"/>
              <c:y val="0.2075126655679667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523466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553467652292245"/>
          <c:y val="1.8387924999458717E-2"/>
          <c:w val="0.33266841644794404"/>
          <c:h val="0.19141169104857858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B77BB-9FE2-4F73-BC40-14FC7DA48D0B}" type="doc">
      <dgm:prSet loTypeId="urn:microsoft.com/office/officeart/2005/8/layout/chevron1" loCatId="process" qsTypeId="urn:microsoft.com/office/officeart/2005/8/quickstyle/3d2" qsCatId="3D" csTypeId="urn:microsoft.com/office/officeart/2005/8/colors/colorful5" csCatId="colorful" phldr="1"/>
      <dgm:spPr/>
    </dgm:pt>
    <dgm:pt modelId="{CD6B2A49-714A-417E-A55A-E1436564DC8B}">
      <dgm:prSet phldrT="[Texte]" custT="1"/>
      <dgm:spPr/>
      <dgm:t>
        <a:bodyPr/>
        <a:lstStyle/>
        <a:p>
          <a:r>
            <a:rPr lang="fr-FR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Move </a:t>
          </a:r>
          <a:r>
            <a:rPr lang="fr-FR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dusts</a:t>
          </a:r>
          <a:endParaRPr lang="fr-FR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D4825-8D95-47B0-9601-9DC1A26E1441}" type="parTrans" cxnId="{A24B08E8-5CBA-467D-99EB-E95FFD33899D}">
      <dgm:prSet/>
      <dgm:spPr/>
      <dgm:t>
        <a:bodyPr/>
        <a:lstStyle/>
        <a:p>
          <a:endParaRPr lang="fr-FR"/>
        </a:p>
      </dgm:t>
    </dgm:pt>
    <dgm:pt modelId="{352AA8B0-0B14-4736-ADB4-344194EA1952}" type="sibTrans" cxnId="{A24B08E8-5CBA-467D-99EB-E95FFD33899D}">
      <dgm:prSet/>
      <dgm:spPr/>
      <dgm:t>
        <a:bodyPr/>
        <a:lstStyle/>
        <a:p>
          <a:endParaRPr lang="fr-FR"/>
        </a:p>
      </dgm:t>
    </dgm:pt>
    <dgm:pt modelId="{134AADC6-229E-464F-B75E-2B61314F59A0}">
      <dgm:prSet phldrT="[Texte]" custT="1"/>
      <dgm:spPr/>
      <dgm:t>
        <a:bodyPr/>
        <a:lstStyle/>
        <a:p>
          <a:r>
            <a:rPr lang="fr-FR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Large </a:t>
          </a:r>
          <a:r>
            <a:rPr lang="fr-FR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electric</a:t>
          </a:r>
          <a:r>
            <a:rPr lang="fr-FR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field</a:t>
          </a:r>
          <a:endParaRPr lang="fr-FR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C841ED-E823-43F4-97F0-68A8944B6145}" type="parTrans" cxnId="{F8EBFCB6-88AC-4B78-912C-4110DABF98E4}">
      <dgm:prSet/>
      <dgm:spPr/>
      <dgm:t>
        <a:bodyPr/>
        <a:lstStyle/>
        <a:p>
          <a:endParaRPr lang="fr-FR"/>
        </a:p>
      </dgm:t>
    </dgm:pt>
    <dgm:pt modelId="{3428CF30-7E64-4D4B-A122-6B17D14C4CB3}" type="sibTrans" cxnId="{F8EBFCB6-88AC-4B78-912C-4110DABF98E4}">
      <dgm:prSet/>
      <dgm:spPr/>
      <dgm:t>
        <a:bodyPr/>
        <a:lstStyle/>
        <a:p>
          <a:endParaRPr lang="fr-FR"/>
        </a:p>
      </dgm:t>
    </dgm:pt>
    <dgm:pt modelId="{6BEEFD60-1311-4438-8B3C-78AC88C9DED5}">
      <dgm:prSet phldrT="[Texte]" custT="1"/>
      <dgm:spPr/>
      <dgm:t>
        <a:bodyPr/>
        <a:lstStyle/>
        <a:p>
          <a:r>
            <a:rPr lang="fr-FR" sz="1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Representative</a:t>
          </a:r>
          <a:r>
            <a:rPr lang="fr-FR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a </a:t>
          </a:r>
          <a:r>
            <a:rPr lang="fr-FR" sz="1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shadow</a:t>
          </a:r>
          <a:r>
            <a:rPr lang="fr-FR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/light </a:t>
          </a:r>
          <a:r>
            <a:rPr lang="fr-FR" sz="1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boundary</a:t>
          </a:r>
          <a:endParaRPr lang="fr-FR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5F721-8C32-4641-8F47-2629906EC313}" type="parTrans" cxnId="{F4C5EED2-5C7C-4812-B54F-AF8456615351}">
      <dgm:prSet/>
      <dgm:spPr/>
      <dgm:t>
        <a:bodyPr/>
        <a:lstStyle/>
        <a:p>
          <a:endParaRPr lang="fr-FR"/>
        </a:p>
      </dgm:t>
    </dgm:pt>
    <dgm:pt modelId="{476BA191-8292-4D72-99AA-75433152560D}" type="sibTrans" cxnId="{F4C5EED2-5C7C-4812-B54F-AF8456615351}">
      <dgm:prSet/>
      <dgm:spPr/>
      <dgm:t>
        <a:bodyPr/>
        <a:lstStyle/>
        <a:p>
          <a:endParaRPr lang="fr-FR"/>
        </a:p>
      </dgm:t>
    </dgm:pt>
    <dgm:pt modelId="{EE141890-5E04-4162-850E-88E33AA4BBB6}" type="pres">
      <dgm:prSet presAssocID="{80FB77BB-9FE2-4F73-BC40-14FC7DA48D0B}" presName="Name0" presStyleCnt="0">
        <dgm:presLayoutVars>
          <dgm:dir/>
          <dgm:animLvl val="lvl"/>
          <dgm:resizeHandles val="exact"/>
        </dgm:presLayoutVars>
      </dgm:prSet>
      <dgm:spPr/>
    </dgm:pt>
    <dgm:pt modelId="{AD26C208-3CFF-4F3F-9D4D-783B0417D2A2}" type="pres">
      <dgm:prSet presAssocID="{CD6B2A49-714A-417E-A55A-E1436564DC8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68F359-FE8A-410D-8730-8718F26D1261}" type="pres">
      <dgm:prSet presAssocID="{352AA8B0-0B14-4736-ADB4-344194EA1952}" presName="parTxOnlySpace" presStyleCnt="0"/>
      <dgm:spPr/>
    </dgm:pt>
    <dgm:pt modelId="{9DFD827E-7735-4C22-A3B1-47A83A33CD49}" type="pres">
      <dgm:prSet presAssocID="{134AADC6-229E-464F-B75E-2B61314F59A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FAB8CB-1908-45B4-9D53-F060AE8C4D9F}" type="pres">
      <dgm:prSet presAssocID="{3428CF30-7E64-4D4B-A122-6B17D14C4CB3}" presName="parTxOnlySpace" presStyleCnt="0"/>
      <dgm:spPr/>
    </dgm:pt>
    <dgm:pt modelId="{1340D6B8-5006-44AB-BDDA-9C87FE37DD06}" type="pres">
      <dgm:prSet presAssocID="{6BEEFD60-1311-4438-8B3C-78AC88C9DED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24B08E8-5CBA-467D-99EB-E95FFD33899D}" srcId="{80FB77BB-9FE2-4F73-BC40-14FC7DA48D0B}" destId="{CD6B2A49-714A-417E-A55A-E1436564DC8B}" srcOrd="0" destOrd="0" parTransId="{94ED4825-8D95-47B0-9601-9DC1A26E1441}" sibTransId="{352AA8B0-0B14-4736-ADB4-344194EA1952}"/>
    <dgm:cxn modelId="{005BC5A1-CB2F-4B7C-A31E-E12E4F449E51}" type="presOf" srcId="{134AADC6-229E-464F-B75E-2B61314F59A0}" destId="{9DFD827E-7735-4C22-A3B1-47A83A33CD49}" srcOrd="0" destOrd="0" presId="urn:microsoft.com/office/officeart/2005/8/layout/chevron1"/>
    <dgm:cxn modelId="{24AB80CA-2F76-4638-9CF3-CEF52E968962}" type="presOf" srcId="{CD6B2A49-714A-417E-A55A-E1436564DC8B}" destId="{AD26C208-3CFF-4F3F-9D4D-783B0417D2A2}" srcOrd="0" destOrd="0" presId="urn:microsoft.com/office/officeart/2005/8/layout/chevron1"/>
    <dgm:cxn modelId="{F4C5EED2-5C7C-4812-B54F-AF8456615351}" srcId="{80FB77BB-9FE2-4F73-BC40-14FC7DA48D0B}" destId="{6BEEFD60-1311-4438-8B3C-78AC88C9DED5}" srcOrd="2" destOrd="0" parTransId="{D7A5F721-8C32-4641-8F47-2629906EC313}" sibTransId="{476BA191-8292-4D72-99AA-75433152560D}"/>
    <dgm:cxn modelId="{F8EBFCB6-88AC-4B78-912C-4110DABF98E4}" srcId="{80FB77BB-9FE2-4F73-BC40-14FC7DA48D0B}" destId="{134AADC6-229E-464F-B75E-2B61314F59A0}" srcOrd="1" destOrd="0" parTransId="{2BC841ED-E823-43F4-97F0-68A8944B6145}" sibTransId="{3428CF30-7E64-4D4B-A122-6B17D14C4CB3}"/>
    <dgm:cxn modelId="{31C38D59-532D-40F0-BCA1-F63791A45F2F}" type="presOf" srcId="{6BEEFD60-1311-4438-8B3C-78AC88C9DED5}" destId="{1340D6B8-5006-44AB-BDDA-9C87FE37DD06}" srcOrd="0" destOrd="0" presId="urn:microsoft.com/office/officeart/2005/8/layout/chevron1"/>
    <dgm:cxn modelId="{E19EABCB-C14A-4A99-8811-BB5FDB360215}" type="presOf" srcId="{80FB77BB-9FE2-4F73-BC40-14FC7DA48D0B}" destId="{EE141890-5E04-4162-850E-88E33AA4BBB6}" srcOrd="0" destOrd="0" presId="urn:microsoft.com/office/officeart/2005/8/layout/chevron1"/>
    <dgm:cxn modelId="{420D6814-4339-4B47-A4E8-A2DA2956EC57}" type="presParOf" srcId="{EE141890-5E04-4162-850E-88E33AA4BBB6}" destId="{AD26C208-3CFF-4F3F-9D4D-783B0417D2A2}" srcOrd="0" destOrd="0" presId="urn:microsoft.com/office/officeart/2005/8/layout/chevron1"/>
    <dgm:cxn modelId="{F998985C-B31E-4F39-92BA-7F7E7A0F6E6D}" type="presParOf" srcId="{EE141890-5E04-4162-850E-88E33AA4BBB6}" destId="{1068F359-FE8A-410D-8730-8718F26D1261}" srcOrd="1" destOrd="0" presId="urn:microsoft.com/office/officeart/2005/8/layout/chevron1"/>
    <dgm:cxn modelId="{7C2E1B32-FEF1-4D84-BA6F-AF86E14BAE10}" type="presParOf" srcId="{EE141890-5E04-4162-850E-88E33AA4BBB6}" destId="{9DFD827E-7735-4C22-A3B1-47A83A33CD49}" srcOrd="2" destOrd="0" presId="urn:microsoft.com/office/officeart/2005/8/layout/chevron1"/>
    <dgm:cxn modelId="{D9B26C74-47A9-4B11-AC31-867B9A0E0E08}" type="presParOf" srcId="{EE141890-5E04-4162-850E-88E33AA4BBB6}" destId="{DCFAB8CB-1908-45B4-9D53-F060AE8C4D9F}" srcOrd="3" destOrd="0" presId="urn:microsoft.com/office/officeart/2005/8/layout/chevron1"/>
    <dgm:cxn modelId="{177EF283-17DC-40DD-8E0E-E2E710646EC2}" type="presParOf" srcId="{EE141890-5E04-4162-850E-88E33AA4BBB6}" destId="{1340D6B8-5006-44AB-BDDA-9C87FE37DD0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6C208-3CFF-4F3F-9D4D-783B0417D2A2}">
      <dsp:nvSpPr>
        <dsp:cNvPr id="0" name=""/>
        <dsp:cNvSpPr/>
      </dsp:nvSpPr>
      <dsp:spPr>
        <a:xfrm>
          <a:off x="1775" y="285236"/>
          <a:ext cx="2162573" cy="86502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Move </a:t>
          </a:r>
          <a:r>
            <a:rPr lang="fr-FR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dusts</a:t>
          </a:r>
          <a:endParaRPr lang="fr-FR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290" y="285236"/>
        <a:ext cx="1297544" cy="865029"/>
      </dsp:txXfrm>
    </dsp:sp>
    <dsp:sp modelId="{9DFD827E-7735-4C22-A3B1-47A83A33CD49}">
      <dsp:nvSpPr>
        <dsp:cNvPr id="0" name=""/>
        <dsp:cNvSpPr/>
      </dsp:nvSpPr>
      <dsp:spPr>
        <a:xfrm>
          <a:off x="1948091" y="285236"/>
          <a:ext cx="2162573" cy="865029"/>
        </a:xfrm>
        <a:prstGeom prst="chevron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Large </a:t>
          </a:r>
          <a:r>
            <a:rPr lang="fr-FR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electric</a:t>
          </a:r>
          <a:r>
            <a:rPr lang="fr-FR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field</a:t>
          </a:r>
          <a:endParaRPr lang="fr-FR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0606" y="285236"/>
        <a:ext cx="1297544" cy="865029"/>
      </dsp:txXfrm>
    </dsp:sp>
    <dsp:sp modelId="{1340D6B8-5006-44AB-BDDA-9C87FE37DD06}">
      <dsp:nvSpPr>
        <dsp:cNvPr id="0" name=""/>
        <dsp:cNvSpPr/>
      </dsp:nvSpPr>
      <dsp:spPr>
        <a:xfrm>
          <a:off x="3894407" y="285236"/>
          <a:ext cx="2162573" cy="865029"/>
        </a:xfrm>
        <a:prstGeom prst="chevron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Representative</a:t>
          </a:r>
          <a:r>
            <a:rPr lang="fr-FR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a </a:t>
          </a:r>
          <a:r>
            <a:rPr lang="fr-FR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shadow</a:t>
          </a:r>
          <a:r>
            <a:rPr lang="fr-FR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/light </a:t>
          </a:r>
          <a:r>
            <a:rPr lang="fr-FR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boundary</a:t>
          </a:r>
          <a:endParaRPr lang="fr-FR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6922" y="285236"/>
        <a:ext cx="1297544" cy="865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AB6C35-72B8-40EA-BF3B-E12E8D5B594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9082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4088" y="742950"/>
            <a:ext cx="488791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F3DA48-796F-424A-BF53-F76B56B88D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7434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DA48-796F-424A-BF53-F76B56B88D2F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5557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Facteur</a:t>
            </a:r>
            <a:r>
              <a:rPr lang="fr-FR" baseline="0" dirty="0" smtClean="0"/>
              <a:t> 1 à 3 entre </a:t>
            </a:r>
            <a:r>
              <a:rPr lang="fr-FR" baseline="0" dirty="0" err="1" smtClean="0"/>
              <a:t>simu</a:t>
            </a:r>
            <a:r>
              <a:rPr lang="fr-FR" baseline="0" dirty="0" smtClean="0"/>
              <a:t> et manip</a:t>
            </a:r>
          </a:p>
          <a:p>
            <a:r>
              <a:rPr lang="fr-FR" baseline="0" dirty="0" smtClean="0"/>
              <a:t>Capables de faire des manips dont la physique est comprise dans les grandes lignes et qui n’ont jamais été réalisées (1</a:t>
            </a:r>
            <a:r>
              <a:rPr lang="fr-FR" baseline="30000" dirty="0" smtClean="0"/>
              <a:t>ère</a:t>
            </a:r>
            <a:r>
              <a:rPr lang="fr-FR" baseline="0" dirty="0" smtClean="0"/>
              <a:t> fois)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DA48-796F-424A-BF53-F76B56B88D2F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3302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DA48-796F-424A-BF53-F76B56B88D2F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819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DA48-796F-424A-BF53-F76B56B88D2F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453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Parler de la surface qui a des courants positifs et</a:t>
            </a:r>
            <a:r>
              <a:rPr lang="fr-FR" baseline="0" dirty="0" smtClean="0"/>
              <a:t> négatifs (macro)</a:t>
            </a:r>
          </a:p>
          <a:p>
            <a:r>
              <a:rPr lang="fr-FR" baseline="0" dirty="0" smtClean="0"/>
              <a:t>Puis même chose à l’échelle du grain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DA48-796F-424A-BF53-F76B56B88D2F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878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DA48-796F-424A-BF53-F76B56B88D2F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762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modèles théoriques prédisent qu’il faut aller voir à une échelle micro pour favoriser le départ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DA48-796F-424A-BF53-F76B56B88D2F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4981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DA48-796F-424A-BF53-F76B56B88D2F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339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Hoping</a:t>
            </a:r>
            <a:r>
              <a:rPr lang="fr-FR" dirty="0" smtClean="0"/>
              <a:t> dans l’autre sens : on part du bloc positif et le </a:t>
            </a:r>
            <a:r>
              <a:rPr lang="fr-FR" dirty="0" err="1" smtClean="0"/>
              <a:t>hoping</a:t>
            </a:r>
            <a:r>
              <a:rPr lang="fr-FR" dirty="0" smtClean="0"/>
              <a:t> permet de garder la charge + même vers le bloc –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DA48-796F-424A-BF53-F76B56B88D2F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237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DA48-796F-424A-BF53-F76B56B88D2F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5234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3DA48-796F-424A-BF53-F76B56B88D2F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965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3550"/>
            <a:ext cx="7620000" cy="1143000"/>
          </a:xfrm>
        </p:spPr>
        <p:txBody>
          <a:bodyPr/>
          <a:lstStyle>
            <a:lvl1pPr algn="ctr">
              <a:defRPr sz="2800"/>
            </a:lvl1pPr>
          </a:lstStyle>
          <a:p>
            <a:pPr lvl="0"/>
            <a:r>
              <a:rPr lang="fr-FR" altLang="fr-FR" noProof="0" smtClean="0"/>
              <a:t>Sélectionnez et modifiez le titre</a:t>
            </a:r>
          </a:p>
        </p:txBody>
      </p:sp>
      <p:sp>
        <p:nvSpPr>
          <p:cNvPr id="93202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30575"/>
            <a:ext cx="6248400" cy="812800"/>
          </a:xfrm>
        </p:spPr>
        <p:txBody>
          <a:bodyPr lIns="91430" rIns="91430"/>
          <a:lstStyle>
            <a:lvl1pPr marL="0" indent="0" algn="ctr">
              <a:buFont typeface="Times" pitchFamily="18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 smtClean="0"/>
              <a:t>Sélectionnez pour modifier l’auteur</a:t>
            </a:r>
          </a:p>
        </p:txBody>
      </p:sp>
      <p:pic>
        <p:nvPicPr>
          <p:cNvPr id="93213" name="Picture 29" descr="PPT DEUXI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795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336675"/>
            <a:ext cx="4422775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5175" y="1336675"/>
            <a:ext cx="4422775" cy="4806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DC3F06-D0A9-4DC7-85A3-9B9064499F39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5789613" y="6545263"/>
            <a:ext cx="158273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</p:spTree>
    <p:extLst>
      <p:ext uri="{BB962C8B-B14F-4D97-AF65-F5344CB8AC3E}">
        <p14:creationId xmlns:p14="http://schemas.microsoft.com/office/powerpoint/2010/main" val="30009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09942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263" y="1530350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263" y="2168525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0413" y="1530350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0413" y="2168525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D66BD5-C10C-4237-983B-19A8B7B7B83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89613" y="6545263"/>
            <a:ext cx="158273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</p:spTree>
    <p:extLst>
      <p:ext uri="{BB962C8B-B14F-4D97-AF65-F5344CB8AC3E}">
        <p14:creationId xmlns:p14="http://schemas.microsoft.com/office/powerpoint/2010/main" val="271150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BD2A66-C9BA-4853-9193-15D3EC2BDFA7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5789613" y="6545263"/>
            <a:ext cx="158273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</p:spTree>
    <p:extLst>
      <p:ext uri="{BB962C8B-B14F-4D97-AF65-F5344CB8AC3E}">
        <p14:creationId xmlns:p14="http://schemas.microsoft.com/office/powerpoint/2010/main" val="1819781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C62CE5-6F62-4AA5-BC02-AEC169051B6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>
          <a:xfrm>
            <a:off x="5789613" y="6545263"/>
            <a:ext cx="158273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</p:spTree>
    <p:extLst>
      <p:ext uri="{BB962C8B-B14F-4D97-AF65-F5344CB8AC3E}">
        <p14:creationId xmlns:p14="http://schemas.microsoft.com/office/powerpoint/2010/main" val="126765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3050"/>
            <a:ext cx="2960687" cy="1157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7900" y="273050"/>
            <a:ext cx="5030788" cy="583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9263" y="1430338"/>
            <a:ext cx="2960687" cy="4678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465285-11EC-4461-8438-1E410C721D8F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5789613" y="6545263"/>
            <a:ext cx="158273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</p:spTree>
    <p:extLst>
      <p:ext uri="{BB962C8B-B14F-4D97-AF65-F5344CB8AC3E}">
        <p14:creationId xmlns:p14="http://schemas.microsoft.com/office/powerpoint/2010/main" val="2402163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399087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399087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399087" cy="801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DEEAE2-C25A-45D8-B69E-0E44B8F4FD5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5789613" y="6545263"/>
            <a:ext cx="158273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</p:spTree>
    <p:extLst>
      <p:ext uri="{BB962C8B-B14F-4D97-AF65-F5344CB8AC3E}">
        <p14:creationId xmlns:p14="http://schemas.microsoft.com/office/powerpoint/2010/main" val="3021005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CF1597-FBDA-4B73-8722-862058C8C35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5789613" y="6545263"/>
            <a:ext cx="158273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</p:spTree>
    <p:extLst>
      <p:ext uri="{BB962C8B-B14F-4D97-AF65-F5344CB8AC3E}">
        <p14:creationId xmlns:p14="http://schemas.microsoft.com/office/powerpoint/2010/main" val="464074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8463" y="0"/>
            <a:ext cx="2249487" cy="61436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6063" cy="61436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D64079-FE52-4E70-BFFB-D03AD81816FC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5789613" y="6545263"/>
            <a:ext cx="158273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</p:spTree>
    <p:extLst>
      <p:ext uri="{BB962C8B-B14F-4D97-AF65-F5344CB8AC3E}">
        <p14:creationId xmlns:p14="http://schemas.microsoft.com/office/powerpoint/2010/main" val="4109633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97950" cy="901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1336675"/>
            <a:ext cx="4422775" cy="4806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5175" y="1336675"/>
            <a:ext cx="4422775" cy="23272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5175" y="3816350"/>
            <a:ext cx="4422775" cy="23272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0" y="6535738"/>
            <a:ext cx="298450" cy="303212"/>
          </a:xfrm>
        </p:spPr>
        <p:txBody>
          <a:bodyPr/>
          <a:lstStyle>
            <a:lvl1pPr>
              <a:defRPr/>
            </a:lvl1pPr>
          </a:lstStyle>
          <a:p>
            <a:fld id="{C1F62EC1-0B8A-4493-8386-7BAD75603EA7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>
          <a:xfrm>
            <a:off x="458788" y="6535738"/>
            <a:ext cx="1166812" cy="152400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>
          <a:xfrm>
            <a:off x="5789613" y="6545263"/>
            <a:ext cx="158273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</p:spTree>
    <p:extLst>
      <p:ext uri="{BB962C8B-B14F-4D97-AF65-F5344CB8AC3E}">
        <p14:creationId xmlns:p14="http://schemas.microsoft.com/office/powerpoint/2010/main" val="3789011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97950" cy="901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1336675"/>
            <a:ext cx="4422775" cy="4806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5175" y="1336675"/>
            <a:ext cx="4422775" cy="4806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0" y="6535738"/>
            <a:ext cx="298450" cy="303212"/>
          </a:xfrm>
        </p:spPr>
        <p:txBody>
          <a:bodyPr/>
          <a:lstStyle>
            <a:lvl1pPr>
              <a:defRPr/>
            </a:lvl1pPr>
          </a:lstStyle>
          <a:p>
            <a:fld id="{5320FA87-4EFD-4337-9124-43B3ACF0694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>
          <a:xfrm>
            <a:off x="458788" y="6535738"/>
            <a:ext cx="1166812" cy="152400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>
          <a:xfrm>
            <a:off x="5789613" y="6545263"/>
            <a:ext cx="158273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</p:spTree>
    <p:extLst>
      <p:ext uri="{BB962C8B-B14F-4D97-AF65-F5344CB8AC3E}">
        <p14:creationId xmlns:p14="http://schemas.microsoft.com/office/powerpoint/2010/main" val="134034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FCCD84-404E-4180-AA32-5F6F2CFF513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 smtClean="0"/>
              <a:t>23/03/2016</a:t>
            </a:r>
            <a:endParaRPr lang="fr-FR" alt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398972"/>
            <a:ext cx="8997950" cy="506284"/>
          </a:xfrm>
        </p:spPr>
        <p:txBody>
          <a:bodyPr/>
          <a:lstStyle>
            <a:lvl1pPr algn="ctr">
              <a:defRPr sz="2600"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8092" y="0"/>
            <a:ext cx="900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91908" y="0"/>
            <a:ext cx="1008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5175908" y="-3364"/>
            <a:ext cx="1584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setup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763248" y="0"/>
            <a:ext cx="936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699248" y="0"/>
            <a:ext cx="1296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899908" y="0"/>
            <a:ext cx="1764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Lunar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3663908" y="0"/>
            <a:ext cx="1512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9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688" y="2124075"/>
            <a:ext cx="7648575" cy="146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9375" y="3875088"/>
            <a:ext cx="6299200" cy="17478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B59EE-C1D8-43CC-A52C-2473B467F8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9108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A3AC5-1B7A-415D-A229-E03462B713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8780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4394200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48575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68E6-22C3-4BE6-8389-8289189FAFD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9502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9263" y="1595438"/>
            <a:ext cx="3973512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5175" y="1595438"/>
            <a:ext cx="3973513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81E46-1551-4D04-A417-F89FAA07A0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913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263" y="1530350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263" y="2168525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0413" y="1530350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0413" y="2168525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EA50A-FE02-4181-A0BE-28749B8A430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5301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23B64-9B7A-4220-8DF8-C71BFD2566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1893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E6ABF-6FF7-49C1-9ECB-82CFF838418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2443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3050"/>
            <a:ext cx="2960687" cy="1157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7900" y="273050"/>
            <a:ext cx="5030788" cy="583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9263" y="1430338"/>
            <a:ext cx="2960687" cy="4678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81B3B-B152-4ED4-A544-4DD5FFE0F6B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5658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399087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399087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399087" cy="801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B4C37-8969-4247-9C6F-B562A44B61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7993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EDE5C-3D7C-4285-B396-DCD0D350E7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984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FCCD84-404E-4180-AA32-5F6F2CFF513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 smtClean="0"/>
              <a:t>23/03/2016</a:t>
            </a:r>
            <a:endParaRPr lang="fr-FR" alt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398972"/>
            <a:ext cx="8997950" cy="506284"/>
          </a:xfrm>
        </p:spPr>
        <p:txBody>
          <a:bodyPr/>
          <a:lstStyle>
            <a:lvl1pPr algn="ctr">
              <a:defRPr sz="2600"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8092" y="0"/>
            <a:ext cx="900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91908" y="0"/>
            <a:ext cx="1008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175908" y="0"/>
            <a:ext cx="1584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setup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763248" y="0"/>
            <a:ext cx="936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699248" y="0"/>
            <a:ext cx="1296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899908" y="0"/>
            <a:ext cx="1764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Lunar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663908" y="0"/>
            <a:ext cx="1512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4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4625" y="274638"/>
            <a:ext cx="2024063" cy="58340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9263" y="274638"/>
            <a:ext cx="5922962" cy="58340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BBF32-AD21-47D4-8F83-C81FD53AB38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20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FCCD84-404E-4180-AA32-5F6F2CFF513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 smtClean="0"/>
              <a:t>23/03/2016</a:t>
            </a:r>
            <a:endParaRPr lang="fr-FR" alt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398972"/>
            <a:ext cx="8997950" cy="506284"/>
          </a:xfrm>
        </p:spPr>
        <p:txBody>
          <a:bodyPr/>
          <a:lstStyle>
            <a:lvl1pPr algn="ctr">
              <a:defRPr sz="2600"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8092" y="0"/>
            <a:ext cx="900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91908" y="0"/>
            <a:ext cx="1008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175908" y="0"/>
            <a:ext cx="1584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setup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763248" y="0"/>
            <a:ext cx="936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699248" y="0"/>
            <a:ext cx="1296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899908" y="0"/>
            <a:ext cx="1764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Lunar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663908" y="0"/>
            <a:ext cx="1512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4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FCCD84-404E-4180-AA32-5F6F2CFF513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 smtClean="0"/>
              <a:t>23/03/2016</a:t>
            </a:r>
            <a:endParaRPr lang="fr-FR" alt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398972"/>
            <a:ext cx="8997950" cy="506284"/>
          </a:xfrm>
        </p:spPr>
        <p:txBody>
          <a:bodyPr/>
          <a:lstStyle>
            <a:lvl1pPr algn="ctr">
              <a:defRPr sz="2600"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8092" y="0"/>
            <a:ext cx="900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91908" y="0"/>
            <a:ext cx="1008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175908" y="0"/>
            <a:ext cx="1584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setup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763248" y="0"/>
            <a:ext cx="936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699248" y="0"/>
            <a:ext cx="1296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899908" y="0"/>
            <a:ext cx="1764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Lunar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663908" y="0"/>
            <a:ext cx="1512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4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FCCD84-404E-4180-AA32-5F6F2CFF513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 smtClean="0"/>
              <a:t>23/03/2016</a:t>
            </a:r>
            <a:endParaRPr lang="fr-FR" alt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398972"/>
            <a:ext cx="8997950" cy="506284"/>
          </a:xfrm>
        </p:spPr>
        <p:txBody>
          <a:bodyPr/>
          <a:lstStyle>
            <a:lvl1pPr algn="ctr">
              <a:defRPr sz="2600"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8092" y="0"/>
            <a:ext cx="900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91908" y="0"/>
            <a:ext cx="1008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175908" y="0"/>
            <a:ext cx="1584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setup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763248" y="0"/>
            <a:ext cx="936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699248" y="0"/>
            <a:ext cx="1296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899908" y="0"/>
            <a:ext cx="1764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Lunar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663908" y="0"/>
            <a:ext cx="1512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4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FCCD84-404E-4180-AA32-5F6F2CFF513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 smtClean="0"/>
              <a:t>23/03/2016</a:t>
            </a:r>
            <a:endParaRPr lang="fr-FR" alt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398972"/>
            <a:ext cx="8997950" cy="506284"/>
          </a:xfrm>
        </p:spPr>
        <p:txBody>
          <a:bodyPr/>
          <a:lstStyle>
            <a:lvl1pPr algn="ctr">
              <a:defRPr sz="2600"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8092" y="0"/>
            <a:ext cx="900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91908" y="0"/>
            <a:ext cx="1008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175908" y="0"/>
            <a:ext cx="1584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setup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763248" y="0"/>
            <a:ext cx="936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699248" y="0"/>
            <a:ext cx="1296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899908" y="0"/>
            <a:ext cx="1764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Lunar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663908" y="0"/>
            <a:ext cx="1512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5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FCCD84-404E-4180-AA32-5F6F2CFF513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 dirty="0" smtClean="0"/>
              <a:t>23/03/2016</a:t>
            </a:r>
            <a:endParaRPr lang="fr-FR" alt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0" y="398972"/>
            <a:ext cx="8997950" cy="506284"/>
          </a:xfrm>
        </p:spPr>
        <p:txBody>
          <a:bodyPr/>
          <a:lstStyle>
            <a:lvl1pPr algn="ctr">
              <a:defRPr sz="2600"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8092" y="0"/>
            <a:ext cx="900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91908" y="0"/>
            <a:ext cx="1008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175908" y="0"/>
            <a:ext cx="1584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setup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763248" y="0"/>
            <a:ext cx="936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699248" y="0"/>
            <a:ext cx="1296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Consequences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899908" y="0"/>
            <a:ext cx="1764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Lunar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663908" y="0"/>
            <a:ext cx="1512000" cy="398972"/>
          </a:xfrm>
          <a:prstGeom prst="rect">
            <a:avLst/>
          </a:prstGeom>
          <a:solidFill>
            <a:srgbClr val="094EA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fr-FR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fr-F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0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4394200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48575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C10033-44B6-4E18-93CD-CD8137BD974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5789613" y="6545263"/>
            <a:ext cx="1582737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GEN-F178-1 (GEN-SCI-029)</a:t>
            </a:r>
          </a:p>
        </p:txBody>
      </p:sp>
    </p:spTree>
    <p:extLst>
      <p:ext uri="{BB962C8B-B14F-4D97-AF65-F5344CB8AC3E}">
        <p14:creationId xmlns:p14="http://schemas.microsoft.com/office/powerpoint/2010/main" val="160654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PPT INTERIEU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795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979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5"/>
            <a:ext cx="8997950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9961" tIns="45715" rIns="35996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35738"/>
            <a:ext cx="2984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5570CE8C-1008-4A63-89E3-05C0BBFC2B57}" type="slidenum">
              <a:rPr lang="fr-FR" altLang="fr-FR"/>
              <a:pPr/>
              <a:t>‹N°›</a:t>
            </a:fld>
            <a:endParaRPr lang="fr-FR" altLang="fr-FR" dirty="0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788" y="6535738"/>
            <a:ext cx="11668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10800" rIns="54000" bIns="1080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fr-FR" altLang="fr-FR" dirty="0" smtClean="0"/>
              <a:t>27/01/2016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72" r:id="rId18"/>
    <p:sldLayoutId id="2147483673" r:id="rId19"/>
  </p:sldLayoutIdLst>
  <p:timing>
    <p:tnLst>
      <p:par>
        <p:cTn id="1" dur="indefinite" restart="never" nodeType="tmRoot"/>
      </p:par>
    </p:tnLst>
  </p:timing>
  <p:hf hdr="0"/>
  <p:txStyles>
    <p:titleStyle>
      <a:lvl1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marL="3619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8191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12763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7335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2190750" algn="l" defTabSz="8636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180975" indent="-180975" algn="l" defTabSz="863600" rtl="0" fontAlgn="base">
        <a:spcBef>
          <a:spcPct val="20000"/>
        </a:spcBef>
        <a:spcAft>
          <a:spcPct val="0"/>
        </a:spcAft>
        <a:buClr>
          <a:srgbClr val="660066"/>
        </a:buClr>
        <a:buSzPct val="75000"/>
        <a:buFont typeface="Times" pitchFamily="18" charset="0"/>
        <a:buChar char="•"/>
        <a:defRPr sz="2300">
          <a:solidFill>
            <a:srgbClr val="000042"/>
          </a:solidFill>
          <a:latin typeface="+mn-lt"/>
          <a:ea typeface="+mn-ea"/>
          <a:cs typeface="+mn-cs"/>
        </a:defRPr>
      </a:lvl1pPr>
      <a:lvl2pPr marL="541338" indent="-180975" algn="l" defTabSz="863600" rtl="0" fontAlgn="base">
        <a:spcBef>
          <a:spcPct val="20000"/>
        </a:spcBef>
        <a:spcAft>
          <a:spcPct val="0"/>
        </a:spcAft>
        <a:buClr>
          <a:srgbClr val="CC99FF"/>
        </a:buClr>
        <a:buSzPct val="75000"/>
        <a:buFont typeface="Times" pitchFamily="18" charset="0"/>
        <a:buChar char="•"/>
        <a:defRPr sz="1900">
          <a:solidFill>
            <a:srgbClr val="000042"/>
          </a:solidFill>
          <a:latin typeface="+mn-lt"/>
        </a:defRPr>
      </a:lvl2pPr>
      <a:lvl3pPr marL="895350" indent="-174625" algn="l" defTabSz="863600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700">
          <a:solidFill>
            <a:srgbClr val="000042"/>
          </a:solidFill>
          <a:latin typeface="+mn-lt"/>
        </a:defRPr>
      </a:lvl3pPr>
      <a:lvl4pPr marL="1255713" indent="-180975" algn="l" defTabSz="863600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500">
          <a:solidFill>
            <a:srgbClr val="000042"/>
          </a:solidFill>
          <a:latin typeface="+mn-lt"/>
        </a:defRPr>
      </a:lvl4pPr>
      <a:lvl5pPr marL="1619250" indent="-184150" algn="l" defTabSz="863600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500">
          <a:solidFill>
            <a:srgbClr val="000042"/>
          </a:solidFill>
          <a:latin typeface="+mn-lt"/>
        </a:defRPr>
      </a:lvl5pPr>
      <a:lvl6pPr marL="2076450" indent="-184150" algn="l" defTabSz="863600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500">
          <a:solidFill>
            <a:srgbClr val="000042"/>
          </a:solidFill>
          <a:latin typeface="+mn-lt"/>
        </a:defRPr>
      </a:lvl6pPr>
      <a:lvl7pPr marL="2533650" indent="-184150" algn="l" defTabSz="863600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500">
          <a:solidFill>
            <a:srgbClr val="000042"/>
          </a:solidFill>
          <a:latin typeface="+mn-lt"/>
        </a:defRPr>
      </a:lvl7pPr>
      <a:lvl8pPr marL="2990850" indent="-184150" algn="l" defTabSz="863600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500">
          <a:solidFill>
            <a:srgbClr val="000042"/>
          </a:solidFill>
          <a:latin typeface="+mn-lt"/>
        </a:defRPr>
      </a:lvl8pPr>
      <a:lvl9pPr marL="3448050" indent="-184150" algn="l" defTabSz="863600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500">
          <a:solidFill>
            <a:srgbClr val="00004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274638"/>
            <a:ext cx="8099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595438"/>
            <a:ext cx="8099425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29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263" y="6227763"/>
            <a:ext cx="2100262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fr-FR" altLang="fr-FR"/>
              <a:t>jj/mm/aa</a:t>
            </a:r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4988" y="6227763"/>
            <a:ext cx="284797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altLang="fr-FR"/>
              <a:t>GEN-F178-1 (GEN-SCI-029)</a:t>
            </a:r>
          </a:p>
        </p:txBody>
      </p:sp>
      <p:sp>
        <p:nvSpPr>
          <p:cNvPr id="429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8425" y="6227763"/>
            <a:ext cx="210026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1FF3FF-DAB5-48EF-9987-80C44B74B31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733550"/>
            <a:ext cx="8686800" cy="1143000"/>
          </a:xfrm>
        </p:spPr>
        <p:txBody>
          <a:bodyPr/>
          <a:lstStyle/>
          <a:p>
            <a:r>
              <a:rPr lang="fr-FR" alt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</a:t>
            </a:r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alt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lunar</a:t>
            </a:r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simulant </a:t>
            </a:r>
            <a:r>
              <a:rPr lang="fr-FR" alt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charging</a:t>
            </a:r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transport </a:t>
            </a:r>
            <a:r>
              <a:rPr lang="fr-FR" alt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VUV irradiation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53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00050" y="2740025"/>
            <a:ext cx="8248650" cy="184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Amandine CHAMPLAIN</a:t>
            </a:r>
            <a:endParaRPr lang="fr-FR" alt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fr-FR" altLang="fr-FR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fr-FR" alt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</a:t>
            </a:r>
            <a:r>
              <a:rPr lang="fr-FR" altLang="fr-FR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fr-FR" alt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fr-FR" altLang="fr-F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fr-FR" alt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ONERA, </a:t>
            </a:r>
            <a:r>
              <a:rPr lang="fr-FR" altLang="fr-F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DESP, CSE</a:t>
            </a:r>
            <a:endParaRPr lang="fr-FR" altLang="fr-F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fr-FR" altLang="fr-F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fr-FR" altLang="fr-FR" sz="21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fr-FR" altLang="fr-FR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1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fr-FR" altLang="fr-FR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fr-FR" altLang="fr-F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Jean-François ROUSSEL</a:t>
            </a:r>
            <a:r>
              <a:rPr lang="fr-FR" alt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lnSpc>
                <a:spcPct val="90000"/>
              </a:lnSpc>
            </a:pPr>
            <a:r>
              <a:rPr lang="fr-FR" altLang="fr-FR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ONERA </a:t>
            </a:r>
            <a:r>
              <a:rPr lang="fr-FR" altLang="fr-FR" sz="21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</a:t>
            </a:r>
            <a:r>
              <a:rPr lang="fr-FR" altLang="fr-FR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fr-FR" altLang="fr-F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Jean-Charles MATÉO-VÉLEZ</a:t>
            </a:r>
            <a:endParaRPr lang="fr-FR" altLang="fr-F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0" y="6535738"/>
            <a:ext cx="373626" cy="303212"/>
          </a:xfrm>
        </p:spPr>
        <p:txBody>
          <a:bodyPr/>
          <a:lstStyle/>
          <a:p>
            <a:fld id="{20FCCD84-404E-4180-AA32-5F6F2CFF5131}" type="slidenum">
              <a:rPr lang="fr-FR" alt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23/03/2016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3626" y="1091381"/>
            <a:ext cx="840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Comparison between experimental and numerical results for 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r>
              <a:rPr lang="en-US" sz="1400" b="1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= -V</a:t>
            </a:r>
            <a:r>
              <a:rPr lang="en-US" sz="1400" b="1" baseline="-250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= 3000 V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, dust support at the ground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962782"/>
              </p:ext>
            </p:extLst>
          </p:nvPr>
        </p:nvGraphicFramePr>
        <p:xfrm>
          <a:off x="850490" y="1497653"/>
          <a:ext cx="7315200" cy="474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87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2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-1" y="6535738"/>
            <a:ext cx="344129" cy="303212"/>
          </a:xfrm>
        </p:spPr>
        <p:txBody>
          <a:bodyPr/>
          <a:lstStyle/>
          <a:p>
            <a:fld id="{20FCCD84-404E-4180-AA32-5F6F2CFF5131}" type="slidenum">
              <a:rPr lang="fr-FR" alt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23/03/2016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Conductivity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983226"/>
            <a:ext cx="899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Measures of potential decay after </a:t>
            </a:r>
            <a:r>
              <a:rPr lang="en-US" sz="1400" b="1" dirty="0" smtClean="0">
                <a:solidFill>
                  <a:srgbClr val="FF0000"/>
                </a:solidFill>
              </a:rPr>
              <a:t>1 minute of VUV irradiation </a:t>
            </a:r>
            <a:r>
              <a:rPr lang="en-US" sz="1400" dirty="0" smtClean="0">
                <a:solidFill>
                  <a:srgbClr val="333399"/>
                </a:solidFill>
              </a:rPr>
              <a:t>with dust support polarized at </a:t>
            </a:r>
            <a:r>
              <a:rPr lang="en-US" sz="1400" b="1" dirty="0" smtClean="0">
                <a:solidFill>
                  <a:srgbClr val="FF0000"/>
                </a:solidFill>
              </a:rPr>
              <a:t>-3000 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Study of the temperature influence</a:t>
            </a:r>
            <a:endParaRPr lang="en-US" sz="1400" dirty="0">
              <a:solidFill>
                <a:srgbClr val="333399"/>
              </a:solidFill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236324"/>
              </p:ext>
            </p:extLst>
          </p:nvPr>
        </p:nvGraphicFramePr>
        <p:xfrm>
          <a:off x="1091382" y="1809135"/>
          <a:ext cx="6530054" cy="422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8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0" y="6535738"/>
            <a:ext cx="383458" cy="303212"/>
          </a:xfrm>
        </p:spPr>
        <p:txBody>
          <a:bodyPr/>
          <a:lstStyle/>
          <a:p>
            <a:fld id="{20FCCD84-404E-4180-AA32-5F6F2CFF5131}" type="slidenum">
              <a:rPr lang="fr-FR" alt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23/03/2016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 transport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2" y="1032182"/>
            <a:ext cx="34194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785419" y="1608553"/>
            <a:ext cx="494562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>
                <a:solidFill>
                  <a:srgbClr val="333399"/>
                </a:solidFill>
              </a:rPr>
              <a:t>Simulations give a value of the vertical component of the electric field equal to </a:t>
            </a:r>
            <a:r>
              <a:rPr lang="en-US" sz="1400" b="1" dirty="0" smtClean="0">
                <a:solidFill>
                  <a:srgbClr val="FF0000"/>
                </a:solidFill>
              </a:rPr>
              <a:t>2,7 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 10</a:t>
            </a:r>
            <a:r>
              <a:rPr lang="en-US" sz="1400" b="1" baseline="30000" dirty="0" smtClean="0">
                <a:solidFill>
                  <a:srgbClr val="FF0000"/>
                </a:solidFill>
                <a:sym typeface="Symbol"/>
              </a:rPr>
              <a:t>4</a:t>
            </a:r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 V/m</a:t>
            </a:r>
            <a:r>
              <a:rPr lang="en-US" sz="1400" dirty="0" smtClean="0">
                <a:solidFill>
                  <a:srgbClr val="333399"/>
                </a:solidFill>
                <a:sym typeface="Symbol"/>
              </a:rPr>
              <a:t>, for V</a:t>
            </a:r>
            <a:r>
              <a:rPr lang="en-US" sz="1400" baseline="-25000" dirty="0" smtClean="0">
                <a:solidFill>
                  <a:srgbClr val="333399"/>
                </a:solidFill>
                <a:sym typeface="Symbol"/>
              </a:rPr>
              <a:t>+</a:t>
            </a:r>
            <a:r>
              <a:rPr lang="en-US" sz="1400" dirty="0" smtClean="0">
                <a:solidFill>
                  <a:srgbClr val="333399"/>
                </a:solidFill>
                <a:sym typeface="Symbol"/>
              </a:rPr>
              <a:t> = -V</a:t>
            </a:r>
            <a:r>
              <a:rPr lang="en-US" sz="1400" baseline="-25000" dirty="0" smtClean="0">
                <a:solidFill>
                  <a:srgbClr val="333399"/>
                </a:solidFill>
                <a:sym typeface="Symbol"/>
              </a:rPr>
              <a:t>-</a:t>
            </a:r>
            <a:r>
              <a:rPr lang="en-US" sz="1400" dirty="0" smtClean="0">
                <a:solidFill>
                  <a:srgbClr val="333399"/>
                </a:solidFill>
                <a:sym typeface="Symbol"/>
              </a:rPr>
              <a:t> = 3000 V.</a:t>
            </a:r>
          </a:p>
          <a:p>
            <a:pPr algn="just"/>
            <a:r>
              <a:rPr lang="en-US" sz="1400" dirty="0" smtClean="0">
                <a:solidFill>
                  <a:srgbClr val="333399"/>
                </a:solidFill>
                <a:sym typeface="Symbol"/>
              </a:rPr>
              <a:t>Five “target” samples tested: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sym typeface="Symbol"/>
              </a:rPr>
              <a:t>Aluminum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sym typeface="Symbol"/>
              </a:rPr>
              <a:t>Anodized aluminum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sym typeface="Symbol"/>
              </a:rPr>
              <a:t>Polished aluminum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sym typeface="Symbol"/>
              </a:rPr>
              <a:t>Graphite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sym typeface="Symbol"/>
              </a:rPr>
              <a:t>MLI</a:t>
            </a:r>
            <a:endParaRPr lang="en-US" sz="1400" dirty="0">
              <a:solidFill>
                <a:srgbClr val="333399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556325"/>
              </p:ext>
            </p:extLst>
          </p:nvPr>
        </p:nvGraphicFramePr>
        <p:xfrm>
          <a:off x="4159495" y="4256442"/>
          <a:ext cx="4295800" cy="1963277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106074"/>
                <a:gridCol w="2189726"/>
              </a:tblGrid>
              <a:tr h="5478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</a:t>
                      </a:r>
                      <a:r>
                        <a:rPr lang="en-US" sz="1400" baseline="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potential</a:t>
                      </a:r>
                      <a:endParaRPr lang="en-US" sz="1400" noProof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</a:t>
                      </a:r>
                      <a:r>
                        <a:rPr lang="en-US" sz="1400" baseline="-250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-V</a:t>
                      </a:r>
                      <a:r>
                        <a:rPr lang="en-US" sz="1400" baseline="-250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393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Aluminum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-3000 V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964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Anodized aluminum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-3500 V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93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Graphite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-2500 V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93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MLI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-4000 V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93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Polished aluminum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-3000 V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85135" y="4395019"/>
            <a:ext cx="3736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333399"/>
                </a:solidFill>
              </a:rPr>
              <a:t>The mean potential threshold allowing an observation of the contamination is about 3200 V. The differences of the values between the samples can be from: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The </a:t>
            </a:r>
            <a:r>
              <a:rPr lang="en-US" sz="1400" b="1" dirty="0" smtClean="0">
                <a:solidFill>
                  <a:srgbClr val="FF0000"/>
                </a:solidFill>
              </a:rPr>
              <a:t>reproducibility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333399"/>
                </a:solidFill>
              </a:rPr>
              <a:t>of the dust layer surface (around 10 – 20 % 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The samples </a:t>
            </a:r>
            <a:r>
              <a:rPr lang="en-US" sz="1400" b="1" dirty="0" smtClean="0">
                <a:solidFill>
                  <a:srgbClr val="FF0000"/>
                </a:solidFill>
              </a:rPr>
              <a:t>thickness differences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Their </a:t>
            </a:r>
            <a:r>
              <a:rPr lang="en-US" sz="1400" b="1" dirty="0" smtClean="0">
                <a:solidFill>
                  <a:srgbClr val="FF0000"/>
                </a:solidFill>
              </a:rPr>
              <a:t>nature</a:t>
            </a:r>
            <a:r>
              <a:rPr lang="en-US" sz="1400" dirty="0" smtClean="0">
                <a:solidFill>
                  <a:srgbClr val="333399"/>
                </a:solidFill>
              </a:rPr>
              <a:t> (dielectric or conductor)</a:t>
            </a:r>
          </a:p>
        </p:txBody>
      </p:sp>
    </p:spTree>
    <p:extLst>
      <p:ext uri="{BB962C8B-B14F-4D97-AF65-F5344CB8AC3E}">
        <p14:creationId xmlns:p14="http://schemas.microsoft.com/office/powerpoint/2010/main" val="29768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3048001" y="1691886"/>
            <a:ext cx="5348747" cy="4540282"/>
            <a:chOff x="3048001" y="1773566"/>
            <a:chExt cx="5348747" cy="454028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1" y="1773566"/>
              <a:ext cx="3038166" cy="4540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6086167" y="2456485"/>
              <a:ext cx="23105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333399"/>
                  </a:solidFill>
                </a:rPr>
                <a:t>3500 V without piezoelectric system (potential threshold at 3000 V)</a:t>
              </a:r>
            </a:p>
            <a:p>
              <a:r>
                <a:rPr lang="en-US" sz="1400" dirty="0" smtClean="0">
                  <a:solidFill>
                    <a:srgbClr val="333399"/>
                  </a:solidFill>
                </a:rPr>
                <a:t>Weighing: 40 µg</a:t>
              </a:r>
              <a:endParaRPr lang="en-US" sz="1400" dirty="0">
                <a:solidFill>
                  <a:srgbClr val="333399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086167" y="5026339"/>
              <a:ext cx="21827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333399"/>
                  </a:solidFill>
                </a:rPr>
                <a:t>3500 V with piezoelectric system</a:t>
              </a:r>
            </a:p>
            <a:p>
              <a:r>
                <a:rPr lang="en-US" sz="1400" dirty="0" smtClean="0">
                  <a:solidFill>
                    <a:srgbClr val="333399"/>
                  </a:solidFill>
                </a:rPr>
                <a:t>Weighing: 390 µg</a:t>
              </a:r>
              <a:endParaRPr lang="en-US" sz="1400" dirty="0">
                <a:solidFill>
                  <a:srgbClr val="333399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156138" y="2017986"/>
            <a:ext cx="6376841" cy="3494099"/>
            <a:chOff x="1156138" y="1585378"/>
            <a:chExt cx="6376841" cy="3494099"/>
          </a:xfrm>
        </p:grpSpPr>
        <p:pic>
          <p:nvPicPr>
            <p:cNvPr id="9" name="Image 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6138" y="1585378"/>
              <a:ext cx="6376841" cy="2970879"/>
            </a:xfrm>
            <a:prstGeom prst="rect">
              <a:avLst/>
            </a:prstGeom>
            <a:noFill/>
          </p:spPr>
        </p:pic>
        <p:sp>
          <p:nvSpPr>
            <p:cNvPr id="11" name="ZoneTexte 10"/>
            <p:cNvSpPr txBox="1"/>
            <p:nvPr/>
          </p:nvSpPr>
          <p:spPr>
            <a:xfrm>
              <a:off x="1156138" y="4554851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333399"/>
                  </a:solidFill>
                </a:rPr>
                <a:t>2000 V (before threshold)</a:t>
              </a:r>
            </a:p>
            <a:p>
              <a:pPr algn="ctr"/>
              <a:r>
                <a:rPr lang="en-US" sz="1400" dirty="0" smtClean="0">
                  <a:solidFill>
                    <a:srgbClr val="333399"/>
                  </a:solidFill>
                </a:rPr>
                <a:t>Weighing: 70 µg</a:t>
              </a:r>
              <a:endParaRPr lang="en-US" sz="1400" dirty="0">
                <a:solidFill>
                  <a:srgbClr val="333399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345848" y="4556257"/>
              <a:ext cx="1997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333399"/>
                  </a:solidFill>
                </a:rPr>
                <a:t>2500 V (threshold)</a:t>
              </a:r>
            </a:p>
            <a:p>
              <a:pPr algn="ctr"/>
              <a:r>
                <a:rPr lang="en-US" sz="1400" dirty="0" smtClean="0">
                  <a:solidFill>
                    <a:srgbClr val="333399"/>
                  </a:solidFill>
                </a:rPr>
                <a:t>Weighing: 140 µg</a:t>
              </a:r>
              <a:endParaRPr lang="en-US" sz="1400" dirty="0">
                <a:solidFill>
                  <a:srgbClr val="333399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451476" y="4556257"/>
              <a:ext cx="1997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333399"/>
                  </a:solidFill>
                </a:rPr>
                <a:t>3000 V (after threshold)</a:t>
              </a:r>
            </a:p>
            <a:p>
              <a:pPr algn="ctr"/>
              <a:r>
                <a:rPr lang="en-US" sz="1400" dirty="0" smtClean="0">
                  <a:solidFill>
                    <a:srgbClr val="333399"/>
                  </a:solidFill>
                </a:rPr>
                <a:t>Weighing: 200 µg</a:t>
              </a:r>
              <a:endParaRPr lang="en-US" sz="1400" dirty="0">
                <a:solidFill>
                  <a:srgbClr val="333399"/>
                </a:solidFill>
              </a:endParaRPr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-1" y="6535738"/>
            <a:ext cx="353961" cy="303212"/>
          </a:xfrm>
        </p:spPr>
        <p:txBody>
          <a:bodyPr/>
          <a:lstStyle/>
          <a:p>
            <a:fld id="{20FCCD84-404E-4180-AA32-5F6F2CFF5131}" type="slidenum">
              <a:rPr lang="en-US" alt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23/03/2016</a:t>
            </a:r>
            <a:endParaRPr lang="en-US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contamination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501806" y="2250021"/>
                <a:ext cx="6775701" cy="859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333399"/>
                          </a:solidFill>
                          <a:latin typeface="Cambria Math"/>
                        </a:rPr>
                        <m:t>𝑂𝑏𝑠𝑐𝑢𝑟𝑎𝑡𝑖𝑜𝑛</m:t>
                      </m:r>
                      <m:r>
                        <a:rPr lang="en-US" b="0" i="1" smtClean="0">
                          <a:solidFill>
                            <a:srgbClr val="333399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333399"/>
                          </a:solidFill>
                          <a:latin typeface="Cambria Math"/>
                        </a:rPr>
                        <m:t>𝑓𝑎𝑐𝑡𝑜𝑟</m:t>
                      </m:r>
                      <m:r>
                        <a:rPr lang="en-US" b="0" i="1" smtClean="0">
                          <a:solidFill>
                            <a:srgbClr val="3333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𝐶𝑜𝑛𝑡𝑎𝑚𝑖𝑛𝑎𝑡𝑒𝑑</m:t>
                          </m:r>
                          <m:r>
                            <a:rPr lang="en-US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𝑠𝑢𝑟𝑓𝑎𝑐𝑒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𝑆𝑎𝑚𝑝𝑙𝑒</m:t>
                          </m:r>
                          <m:r>
                            <a:rPr lang="en-US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𝑠𝑢𝑟𝑓𝑎𝑐𝑒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6" y="2250021"/>
                <a:ext cx="6775701" cy="8592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86813" y="891070"/>
            <a:ext cx="8573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333399"/>
                </a:solidFill>
              </a:rPr>
              <a:t>1</a:t>
            </a:r>
            <a:r>
              <a:rPr lang="en-US" sz="1400" b="1" baseline="30000" dirty="0" smtClean="0">
                <a:solidFill>
                  <a:srgbClr val="333399"/>
                </a:solidFill>
              </a:rPr>
              <a:t>rst</a:t>
            </a:r>
            <a:r>
              <a:rPr lang="en-US" sz="1400" b="1" dirty="0" smtClean="0">
                <a:solidFill>
                  <a:srgbClr val="333399"/>
                </a:solidFill>
              </a:rPr>
              <a:t> observation</a:t>
            </a:r>
            <a:r>
              <a:rPr lang="en-US" sz="1400" dirty="0" smtClean="0">
                <a:solidFill>
                  <a:srgbClr val="333399"/>
                </a:solidFill>
              </a:rPr>
              <a:t>: increasing of the contamination with the value of the applied potential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333399"/>
                </a:solidFill>
              </a:rPr>
              <a:t>2</a:t>
            </a:r>
            <a:r>
              <a:rPr lang="en-US" sz="1400" b="1" baseline="30000" dirty="0" smtClean="0">
                <a:solidFill>
                  <a:srgbClr val="333399"/>
                </a:solidFill>
              </a:rPr>
              <a:t>nd</a:t>
            </a:r>
            <a:r>
              <a:rPr lang="en-US" sz="1400" b="1" dirty="0" smtClean="0">
                <a:solidFill>
                  <a:srgbClr val="333399"/>
                </a:solidFill>
              </a:rPr>
              <a:t> observation</a:t>
            </a:r>
            <a:r>
              <a:rPr lang="en-US" sz="1400" dirty="0" smtClean="0">
                <a:solidFill>
                  <a:srgbClr val="333399"/>
                </a:solidFill>
              </a:rPr>
              <a:t>: the use of a </a:t>
            </a:r>
            <a:r>
              <a:rPr lang="en-US" sz="1400" b="1" dirty="0" smtClean="0">
                <a:solidFill>
                  <a:srgbClr val="FF0000"/>
                </a:solidFill>
              </a:rPr>
              <a:t>piezoelectric agitating system </a:t>
            </a:r>
            <a:r>
              <a:rPr lang="en-US" sz="1400" dirty="0" smtClean="0">
                <a:solidFill>
                  <a:srgbClr val="333399"/>
                </a:solidFill>
              </a:rPr>
              <a:t>to vibrate dust support increase the </a:t>
            </a:r>
            <a:r>
              <a:rPr lang="en-US" sz="1400" dirty="0" smtClean="0">
                <a:solidFill>
                  <a:srgbClr val="333399"/>
                </a:solidFill>
              </a:rPr>
              <a:t>contamination for </a:t>
            </a:r>
            <a:r>
              <a:rPr lang="en-US" sz="1400" dirty="0" smtClean="0">
                <a:solidFill>
                  <a:srgbClr val="333399"/>
                </a:solidFill>
              </a:rPr>
              <a:t>the same applied potential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333399"/>
                </a:solidFill>
              </a:rPr>
              <a:t>3</a:t>
            </a:r>
            <a:r>
              <a:rPr lang="en-US" sz="1400" b="1" baseline="30000" dirty="0" smtClean="0">
                <a:solidFill>
                  <a:srgbClr val="333399"/>
                </a:solidFill>
              </a:rPr>
              <a:t>rd</a:t>
            </a:r>
            <a:r>
              <a:rPr lang="en-US" sz="1400" b="1" dirty="0" smtClean="0">
                <a:solidFill>
                  <a:srgbClr val="333399"/>
                </a:solidFill>
              </a:rPr>
              <a:t> observation</a:t>
            </a:r>
            <a:r>
              <a:rPr lang="en-US" sz="1400" dirty="0" smtClean="0">
                <a:solidFill>
                  <a:srgbClr val="333399"/>
                </a:solidFill>
              </a:rPr>
              <a:t>: use of the </a:t>
            </a:r>
            <a:r>
              <a:rPr lang="en-US" sz="1400" b="1" dirty="0" smtClean="0">
                <a:solidFill>
                  <a:srgbClr val="FF0000"/>
                </a:solidFill>
              </a:rPr>
              <a:t>obscuration factor</a:t>
            </a: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95926"/>
              </p:ext>
            </p:extLst>
          </p:nvPr>
        </p:nvGraphicFramePr>
        <p:xfrm>
          <a:off x="592320" y="3451277"/>
          <a:ext cx="7802042" cy="2688814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4786155"/>
                <a:gridCol w="924002"/>
                <a:gridCol w="2091885"/>
              </a:tblGrid>
              <a:tr h="51112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</a:t>
                      </a:r>
                      <a:r>
                        <a:rPr lang="en-US" sz="1400" baseline="-250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-V</a:t>
                      </a:r>
                      <a:r>
                        <a:rPr lang="en-US" sz="1400" baseline="-250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Obscuration factor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Aluminum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-3500 V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5 %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45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Anodized aluminum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-4000 V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4 %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Graphite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-3000 V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11 %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MLI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-4500 V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18 %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Polished</a:t>
                      </a:r>
                      <a:r>
                        <a:rPr lang="en-US" sz="1400" baseline="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luminum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-3500 V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2 %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Aluminum without piezoelectric</a:t>
                      </a:r>
                      <a:r>
                        <a:rPr lang="en-US" sz="1400" baseline="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system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-3500 V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37 %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SPIS with default parameters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-3000 V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15 %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SPIS with size distribution divided by 2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-3000 V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SPIS with size distribution multiplied by 10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-3000 V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5.5 %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SPIS with reduced conductivity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-3000 V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 x 10</a:t>
                      </a:r>
                      <a:r>
                        <a:rPr lang="en-US" sz="1400" baseline="300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sz="140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-1" y="6535738"/>
            <a:ext cx="344129" cy="303212"/>
          </a:xfrm>
        </p:spPr>
        <p:txBody>
          <a:bodyPr/>
          <a:lstStyle/>
          <a:p>
            <a:fld id="{20FCCD84-404E-4180-AA32-5F6F2CFF5131}" type="slidenum">
              <a:rPr lang="fr-FR" alt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23/03/2016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894734"/>
            <a:ext cx="8997949" cy="1277273"/>
          </a:xfrm>
          <a:prstGeom prst="rect">
            <a:avLst/>
          </a:prstGeom>
          <a:gradFill>
            <a:gsLst>
              <a:gs pos="0">
                <a:srgbClr val="0066FF">
                  <a:alpha val="46000"/>
                </a:srgbClr>
              </a:gs>
              <a:gs pos="49000">
                <a:srgbClr val="0099CC">
                  <a:alpha val="15000"/>
                </a:srgbClr>
              </a:gs>
              <a:gs pos="100000">
                <a:srgbClr val="0099CC">
                  <a:alpha val="43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176213" algn="just">
              <a:spcAft>
                <a:spcPts val="600"/>
              </a:spcAft>
              <a:buClr>
                <a:srgbClr val="FF0000"/>
              </a:buClr>
            </a:pPr>
            <a:r>
              <a:rPr lang="en-US" sz="1600" b="1" u="sng" dirty="0" smtClean="0">
                <a:solidFill>
                  <a:srgbClr val="333399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  <a:sym typeface="Wingdings" panose="05000000000000000000" pitchFamily="2" charset="2"/>
              </a:rPr>
              <a:t>Realizations:</a:t>
            </a:r>
          </a:p>
          <a:p>
            <a:pPr marL="452438" indent="-276225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Definition of 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parameters</a:t>
            </a:r>
            <a:r>
              <a:rPr lang="en-US" sz="14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influencing dust transport</a:t>
            </a:r>
          </a:p>
          <a:p>
            <a:pPr marL="452438" indent="-276225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Adaptation of a vacuum chamber for experimentations with dusts</a:t>
            </a:r>
          </a:p>
          <a:p>
            <a:pPr marL="452438" indent="-276225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Creation of an experimental protocol allowing the observation of dust 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electrostatic</a:t>
            </a:r>
            <a:r>
              <a:rPr lang="en-US" sz="14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transport</a:t>
            </a:r>
            <a:endParaRPr lang="en-US" sz="1400" dirty="0" smtClean="0">
              <a:solidFill>
                <a:srgbClr val="333399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2438" indent="-276225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Realization of 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simulations</a:t>
            </a:r>
            <a:r>
              <a:rPr lang="en-US" sz="14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taking back the experimental environment with SPIS-Dust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595712"/>
            <a:ext cx="8997950" cy="1923604"/>
          </a:xfrm>
          <a:prstGeom prst="rect">
            <a:avLst/>
          </a:prstGeom>
          <a:gradFill>
            <a:gsLst>
              <a:gs pos="0">
                <a:srgbClr val="0066FF">
                  <a:alpha val="46000"/>
                </a:srgbClr>
              </a:gs>
              <a:gs pos="49000">
                <a:srgbClr val="0099CC">
                  <a:alpha val="15000"/>
                </a:srgbClr>
              </a:gs>
              <a:gs pos="100000">
                <a:srgbClr val="0099CC">
                  <a:alpha val="43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176213" algn="just">
              <a:spcAft>
                <a:spcPts val="600"/>
              </a:spcAft>
            </a:pPr>
            <a:r>
              <a:rPr lang="en-US" sz="1600" b="1" u="sng" dirty="0" smtClean="0">
                <a:solidFill>
                  <a:srgbClr val="333399"/>
                </a:solidFill>
                <a:uFill>
                  <a:solidFill>
                    <a:srgbClr val="FF0000"/>
                  </a:solidFill>
                </a:uFill>
              </a:rPr>
              <a:t>Results:</a:t>
            </a:r>
          </a:p>
          <a:p>
            <a:pPr marL="452438" indent="-276225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Confirmation of the </a:t>
            </a:r>
            <a:r>
              <a:rPr lang="en-US" sz="1400" b="1" dirty="0" smtClean="0">
                <a:solidFill>
                  <a:srgbClr val="FF0000"/>
                </a:solidFill>
              </a:rPr>
              <a:t>positive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charge </a:t>
            </a:r>
            <a:r>
              <a:rPr lang="en-US" sz="1400" dirty="0" smtClean="0">
                <a:solidFill>
                  <a:srgbClr val="333399"/>
                </a:solidFill>
              </a:rPr>
              <a:t>of dusts by VUV irradiation</a:t>
            </a:r>
          </a:p>
          <a:p>
            <a:pPr marL="452438" indent="-276225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Measures of </a:t>
            </a:r>
            <a:r>
              <a:rPr lang="en-US" sz="1400" b="1" dirty="0" smtClean="0">
                <a:solidFill>
                  <a:srgbClr val="FF0000"/>
                </a:solidFill>
              </a:rPr>
              <a:t>potential profiles</a:t>
            </a:r>
          </a:p>
          <a:p>
            <a:pPr marL="452438" indent="-276225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Study of conductivity : difference between </a:t>
            </a:r>
            <a:r>
              <a:rPr lang="en-US" sz="1400" b="1" dirty="0" smtClean="0">
                <a:solidFill>
                  <a:srgbClr val="FF0000"/>
                </a:solidFill>
              </a:rPr>
              <a:t>grain to grain conductivity at the surface </a:t>
            </a:r>
            <a:r>
              <a:rPr lang="en-US" sz="1400" dirty="0" smtClean="0">
                <a:solidFill>
                  <a:srgbClr val="333399"/>
                </a:solidFill>
              </a:rPr>
              <a:t>et </a:t>
            </a:r>
            <a:r>
              <a:rPr lang="en-US" sz="1400" b="1" dirty="0" smtClean="0">
                <a:solidFill>
                  <a:srgbClr val="FF0000"/>
                </a:solidFill>
              </a:rPr>
              <a:t>conductivity through the dust layer thickness</a:t>
            </a:r>
            <a:endParaRPr lang="en-US" sz="1400" dirty="0" smtClean="0">
              <a:solidFill>
                <a:srgbClr val="333399"/>
              </a:solidFill>
            </a:endParaRPr>
          </a:p>
          <a:p>
            <a:pPr marL="452438" indent="-276225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Study of electrostatic transport and of the samples contamination: </a:t>
            </a:r>
            <a:r>
              <a:rPr lang="en-US" sz="1400" b="1" dirty="0" smtClean="0">
                <a:solidFill>
                  <a:srgbClr val="FF0000"/>
                </a:solidFill>
              </a:rPr>
              <a:t>tension thresholds</a:t>
            </a:r>
            <a:r>
              <a:rPr lang="en-US" sz="1400" dirty="0" smtClean="0">
                <a:solidFill>
                  <a:srgbClr val="333399"/>
                </a:solidFill>
              </a:rPr>
              <a:t>, </a:t>
            </a:r>
            <a:r>
              <a:rPr lang="en-US" sz="1400" b="1" dirty="0" smtClean="0">
                <a:solidFill>
                  <a:srgbClr val="FF0000"/>
                </a:solidFill>
              </a:rPr>
              <a:t>obscuration factor</a:t>
            </a:r>
          </a:p>
          <a:p>
            <a:pPr marL="452438" indent="-276225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Parametric study on grain </a:t>
            </a:r>
            <a:r>
              <a:rPr lang="en-US" sz="1400" b="1" dirty="0" smtClean="0">
                <a:solidFill>
                  <a:srgbClr val="FF0000"/>
                </a:solidFill>
              </a:rPr>
              <a:t>size</a:t>
            </a:r>
            <a:r>
              <a:rPr lang="en-US" sz="1400" dirty="0" smtClean="0">
                <a:solidFill>
                  <a:srgbClr val="333399"/>
                </a:solidFill>
              </a:rPr>
              <a:t>, </a:t>
            </a:r>
            <a:r>
              <a:rPr lang="en-US" sz="1400" b="1" dirty="0" smtClean="0">
                <a:solidFill>
                  <a:srgbClr val="FF0000"/>
                </a:solidFill>
              </a:rPr>
              <a:t>temperature</a:t>
            </a:r>
            <a:r>
              <a:rPr lang="en-US" sz="1400" dirty="0" smtClean="0">
                <a:solidFill>
                  <a:srgbClr val="333399"/>
                </a:solidFill>
              </a:rPr>
              <a:t>, </a:t>
            </a:r>
            <a:r>
              <a:rPr lang="en-US" sz="1400" b="1" dirty="0" smtClean="0">
                <a:solidFill>
                  <a:srgbClr val="FF0000"/>
                </a:solidFill>
              </a:rPr>
              <a:t>presence of vibrations </a:t>
            </a:r>
            <a:r>
              <a:rPr lang="en-US" sz="1400" dirty="0" smtClean="0">
                <a:solidFill>
                  <a:srgbClr val="333399"/>
                </a:solidFill>
              </a:rPr>
              <a:t>and surface </a:t>
            </a:r>
            <a:r>
              <a:rPr lang="en-US" sz="1400" b="1" dirty="0" smtClean="0">
                <a:solidFill>
                  <a:srgbClr val="FF0000"/>
                </a:solidFill>
              </a:rPr>
              <a:t>conductivity</a:t>
            </a:r>
            <a:endParaRPr lang="en-US" sz="1400" dirty="0" smtClean="0">
              <a:solidFill>
                <a:srgbClr val="333399"/>
              </a:solidFill>
            </a:endParaRPr>
          </a:p>
          <a:p>
            <a:pPr marL="452438" indent="-276225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Comparison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333399"/>
                </a:solidFill>
              </a:rPr>
              <a:t>between experimental </a:t>
            </a:r>
            <a:r>
              <a:rPr lang="en-US" sz="1400" dirty="0" err="1" smtClean="0">
                <a:solidFill>
                  <a:srgbClr val="333399"/>
                </a:solidFill>
              </a:rPr>
              <a:t>resutls</a:t>
            </a:r>
            <a:r>
              <a:rPr lang="en-US" sz="1400" dirty="0" smtClean="0">
                <a:solidFill>
                  <a:srgbClr val="333399"/>
                </a:solidFill>
              </a:rPr>
              <a:t> and numerical simulations</a:t>
            </a:r>
            <a:endParaRPr lang="en-US" sz="1400" dirty="0">
              <a:solidFill>
                <a:srgbClr val="33339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5152103"/>
            <a:ext cx="8997950" cy="1277273"/>
          </a:xfrm>
          <a:prstGeom prst="rect">
            <a:avLst/>
          </a:prstGeom>
          <a:gradFill>
            <a:gsLst>
              <a:gs pos="0">
                <a:srgbClr val="0066FF">
                  <a:alpha val="46000"/>
                </a:srgbClr>
              </a:gs>
              <a:gs pos="49000">
                <a:srgbClr val="0099CC">
                  <a:alpha val="15000"/>
                </a:srgbClr>
              </a:gs>
              <a:gs pos="100000">
                <a:srgbClr val="0099CC">
                  <a:alpha val="43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176213" algn="just">
              <a:spcAft>
                <a:spcPts val="600"/>
              </a:spcAft>
            </a:pPr>
            <a:r>
              <a:rPr lang="en-US" sz="1600" b="1" u="sng" dirty="0" smtClean="0">
                <a:solidFill>
                  <a:srgbClr val="333399"/>
                </a:solidFill>
                <a:uFill>
                  <a:solidFill>
                    <a:srgbClr val="FF0000"/>
                  </a:solidFill>
                </a:uFill>
              </a:rPr>
              <a:t>Discussion:</a:t>
            </a:r>
          </a:p>
          <a:p>
            <a:pPr marL="452438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Refining of the numerical model and especially of cohesion </a:t>
            </a:r>
            <a:r>
              <a:rPr lang="en-US" sz="1400" b="1" i="1" dirty="0" smtClean="0">
                <a:solidFill>
                  <a:srgbClr val="FF0000"/>
                </a:solidFill>
              </a:rPr>
              <a:t>(KS²)</a:t>
            </a:r>
            <a:r>
              <a:rPr lang="en-US" sz="1400" dirty="0" smtClean="0">
                <a:solidFill>
                  <a:srgbClr val="333399"/>
                </a:solidFill>
              </a:rPr>
              <a:t> and amplification </a:t>
            </a:r>
            <a:r>
              <a:rPr lang="en-US" sz="1400" b="1" i="1" dirty="0" smtClean="0">
                <a:solidFill>
                  <a:srgbClr val="FF0000"/>
                </a:solidFill>
              </a:rPr>
              <a:t>(β)</a:t>
            </a:r>
            <a:r>
              <a:rPr lang="en-US" sz="1400" dirty="0" smtClean="0">
                <a:solidFill>
                  <a:srgbClr val="333399"/>
                </a:solidFill>
              </a:rPr>
              <a:t> factors thanks to the experiments</a:t>
            </a:r>
          </a:p>
          <a:p>
            <a:pPr marL="452438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Need to characterize this </a:t>
            </a:r>
            <a:r>
              <a:rPr lang="en-US" sz="1400" b="1" dirty="0" smtClean="0">
                <a:solidFill>
                  <a:srgbClr val="FF0000"/>
                </a:solidFill>
              </a:rPr>
              <a:t>grain to grain conductivity at the surface</a:t>
            </a:r>
          </a:p>
          <a:p>
            <a:pPr marL="452438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First steps toward efficient mitigation technics (vibrations)</a:t>
            </a:r>
            <a:endParaRPr lang="en-US" sz="1400" dirty="0">
              <a:solidFill>
                <a:srgbClr val="333399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4289680" y="2172007"/>
            <a:ext cx="418588" cy="423705"/>
          </a:xfrm>
          <a:prstGeom prst="downArrow">
            <a:avLst/>
          </a:prstGeom>
          <a:solidFill>
            <a:srgbClr val="FF0000">
              <a:alpha val="90000"/>
            </a:srgbClr>
          </a:solidFill>
          <a:ln w="25400">
            <a:solidFill>
              <a:srgbClr val="FF0000">
                <a:alpha val="70000"/>
              </a:srgb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39570" rIns="39569" bIns="39569" numCol="1" spcCol="1270" rtlCol="0" anchor="ctr" anchorCtr="0">
            <a:noAutofit/>
          </a:bodyPr>
          <a:lstStyle/>
          <a:p>
            <a:pPr marL="114300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kern="1200" dirty="0" smtClean="0">
              <a:solidFill>
                <a:srgbClr val="333399"/>
              </a:solidFill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4289680" y="4519316"/>
            <a:ext cx="418588" cy="632787"/>
          </a:xfrm>
          <a:prstGeom prst="downArrow">
            <a:avLst/>
          </a:prstGeom>
          <a:solidFill>
            <a:srgbClr val="FF0000">
              <a:alpha val="90000"/>
            </a:srgbClr>
          </a:solidFill>
          <a:ln w="25400">
            <a:solidFill>
              <a:srgbClr val="FF0000">
                <a:alpha val="70000"/>
              </a:srgb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39570" rIns="39569" bIns="39569" numCol="1" spcCol="1270" rtlCol="0" anchor="ctr" anchorCtr="0">
            <a:noAutofit/>
          </a:bodyPr>
          <a:lstStyle/>
          <a:p>
            <a:pPr marL="114300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kern="1200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9D9C9-5BF4-4D84-85B9-0AB7F0D0E1E2}" type="slidenum"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23/03/2016</a:t>
            </a:r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7792"/>
            <a:ext cx="8997950" cy="493908"/>
          </a:xfrm>
        </p:spPr>
        <p:txBody>
          <a:bodyPr/>
          <a:lstStyle/>
          <a:p>
            <a:r>
              <a:rPr lang="en-US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origins</a:t>
            </a:r>
            <a:endParaRPr lang="en-US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2113" r="6215" b="19327"/>
          <a:stretch/>
        </p:blipFill>
        <p:spPr bwMode="auto">
          <a:xfrm>
            <a:off x="4931023" y="1053933"/>
            <a:ext cx="3882523" cy="246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23" y="3903406"/>
            <a:ext cx="3916650" cy="230074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48114" y="3514824"/>
            <a:ext cx="3248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[</a:t>
            </a:r>
            <a:r>
              <a:rPr lang="fr-FR" sz="1400" b="1" i="1" dirty="0" err="1" smtClean="0">
                <a:solidFill>
                  <a:srgbClr val="333399"/>
                </a:solidFill>
                <a:cs typeface="Times New Roman" panose="02020603050405020304" pitchFamily="18" charset="0"/>
              </a:rPr>
              <a:t>Criswell</a:t>
            </a:r>
            <a:r>
              <a:rPr lang="fr-FR" sz="1400" b="1" i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and al. 1973]</a:t>
            </a:r>
            <a:endParaRPr lang="fr-FR" sz="1400" b="1" i="1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8251" y="1292775"/>
            <a:ext cx="4709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The lunar surface is covered by dust grains whose properties are: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Mainly composed of SiO</a:t>
            </a:r>
            <a:r>
              <a:rPr lang="en-US" sz="1400" baseline="-250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Size about 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20 µm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Very 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abrasive</a:t>
            </a:r>
            <a:r>
              <a:rPr lang="en-US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and 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adhesive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8251" y="2805865"/>
            <a:ext cx="47096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These grains are observed in 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suspension</a:t>
            </a:r>
            <a:r>
              <a:rPr lang="en-US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above the lunar surface for the first time by Apollo 17 mission. This phenomenon is called 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Horizon Glow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. It is caused by: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An 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electric field amplification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at 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sunlit/shadowed areas boundaries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(relief, craters)</a:t>
            </a:r>
          </a:p>
          <a:p>
            <a:pPr marL="742950" lvl="1" indent="-285750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Micrometeorite impacts 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which are supporting the lunar dust transport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8250" y="5018838"/>
            <a:ext cx="4709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The study of this phenomenon is realized in particular by the use and the development of 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SPIS-Dust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software for the realization of numerical models used in ESA contracts.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7792"/>
            <a:ext cx="8997950" cy="49390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and economical context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CD84-404E-4180-AA32-5F6F2CFF5131}" type="slidenum">
              <a:rPr lang="fr-FR" alt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23/03/2016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820" y="1002545"/>
            <a:ext cx="57420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Several missions (in progress or future) aim to send equipment on the Moon or on asteroids:</a:t>
            </a:r>
          </a:p>
          <a:p>
            <a:pPr marL="742950" lvl="1" indent="-285750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ESA / </a:t>
            </a:r>
            <a:r>
              <a:rPr lang="en-US" sz="1400" dirty="0" err="1" smtClean="0">
                <a:solidFill>
                  <a:srgbClr val="333399"/>
                </a:solidFill>
                <a:cs typeface="Times New Roman" panose="02020603050405020304" pitchFamily="18" charset="0"/>
              </a:rPr>
              <a:t>Rocosmos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collaboration in progress</a:t>
            </a:r>
          </a:p>
          <a:p>
            <a:pPr marL="742950" lvl="1" indent="-285750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333399"/>
                </a:solidFill>
                <a:cs typeface="Times New Roman" panose="02020603050405020304" pitchFamily="18" charset="0"/>
              </a:rPr>
              <a:t>Yutu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rover send by China the 14</a:t>
            </a:r>
            <a:r>
              <a:rPr lang="en-US" sz="1400" baseline="300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th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of December 2013</a:t>
            </a:r>
          </a:p>
          <a:p>
            <a:pPr marL="742950" lvl="1" indent="-285750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NASA Orion project </a:t>
            </a:r>
          </a:p>
          <a:p>
            <a:pPr marL="742950" lvl="1" indent="-285750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ESA NEMS and Moon Era 2020-2030 projects</a:t>
            </a:r>
          </a:p>
          <a:p>
            <a:pPr marL="742950" lvl="1" indent="-285750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Rosetta mission of </a:t>
            </a:r>
            <a:r>
              <a:rPr lang="en-US" sz="1400" dirty="0">
                <a:solidFill>
                  <a:srgbClr val="333399"/>
                </a:solidFill>
                <a:cs typeface="Times New Roman" panose="02020603050405020304" pitchFamily="18" charset="0"/>
              </a:rPr>
              <a:t>comet 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67P/</a:t>
            </a:r>
            <a:r>
              <a:rPr lang="en-US" sz="1400" dirty="0" err="1" smtClean="0">
                <a:solidFill>
                  <a:srgbClr val="333399"/>
                </a:solidFill>
                <a:cs typeface="Times New Roman" panose="02020603050405020304" pitchFamily="18" charset="0"/>
              </a:rPr>
              <a:t>Churyumov-Gerasimenko</a:t>
            </a:r>
            <a:endParaRPr lang="en-US" sz="1400" dirty="0" smtClean="0">
              <a:solidFill>
                <a:srgbClr val="333399"/>
              </a:solidFill>
              <a:cs typeface="Times New Roman" panose="02020603050405020304" pitchFamily="18" charset="0"/>
            </a:endParaRPr>
          </a:p>
          <a:p>
            <a:pPr marL="4763" lvl="1" algn="just">
              <a:buClr>
                <a:srgbClr val="FF0000"/>
              </a:buClr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These projects justify the study of lunar dust since it can interfere with their success in several ways:</a:t>
            </a:r>
          </a:p>
          <a:p>
            <a:pPr marL="747713" lvl="2" indent="-285750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Instruments and materials degradation</a:t>
            </a:r>
          </a:p>
          <a:p>
            <a:pPr marL="747713" lvl="2" indent="-285750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Risks for the astronauts</a:t>
            </a:r>
          </a:p>
          <a:p>
            <a:pPr marL="747713" lvl="2" indent="-285750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Measures misreading, … </a:t>
            </a:r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019" y="1244179"/>
            <a:ext cx="2806065" cy="2540635"/>
          </a:xfrm>
          <a:prstGeom prst="rect">
            <a:avLst/>
          </a:prstGeom>
          <a:noFill/>
        </p:spPr>
      </p:pic>
      <p:sp>
        <p:nvSpPr>
          <p:cNvPr id="9" name="Flèche vers le bas 8"/>
          <p:cNvSpPr/>
          <p:nvPr/>
        </p:nvSpPr>
        <p:spPr>
          <a:xfrm>
            <a:off x="3971015" y="4208209"/>
            <a:ext cx="1055919" cy="893295"/>
          </a:xfrm>
          <a:prstGeom prst="downArrow">
            <a:avLst/>
          </a:prstGeom>
          <a:solidFill>
            <a:srgbClr val="0099CC"/>
          </a:solidFill>
          <a:ln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5321710"/>
            <a:ext cx="8997950" cy="1092607"/>
          </a:xfrm>
          <a:prstGeom prst="rect">
            <a:avLst/>
          </a:prstGeom>
          <a:gradFill>
            <a:gsLst>
              <a:gs pos="0">
                <a:srgbClr val="0066FF">
                  <a:alpha val="46000"/>
                </a:srgbClr>
              </a:gs>
              <a:gs pos="49000">
                <a:srgbClr val="0099CC">
                  <a:alpha val="15000"/>
                </a:srgbClr>
              </a:gs>
              <a:gs pos="100000">
                <a:srgbClr val="0099CC">
                  <a:alpha val="43000"/>
                </a:srgb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buClr>
                <a:srgbClr val="FF0000"/>
              </a:buClr>
            </a:pPr>
            <a:r>
              <a:rPr lang="en-US" sz="18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Objectives:</a:t>
            </a:r>
          </a:p>
          <a:p>
            <a:pPr marL="742950" lvl="1" indent="-285750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Understand 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the dust dynamic caused by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environmental conditions</a:t>
            </a:r>
          </a:p>
          <a:p>
            <a:pPr marL="742950" lvl="1" indent="-285750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Model 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this physic in order to provide data to prevision codes</a:t>
            </a:r>
          </a:p>
          <a:p>
            <a:pPr marL="742950" lvl="1" indent="-285750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Imagine an efficient </a:t>
            </a:r>
            <a:r>
              <a:rPr lang="en-US" sz="1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mitigation</a:t>
            </a:r>
            <a:r>
              <a:rPr lang="en-US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technique to protect equipment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186820" y="3790335"/>
            <a:ext cx="609600" cy="304800"/>
          </a:xfrm>
          <a:prstGeom prst="rightArrow">
            <a:avLst/>
          </a:prstGeom>
          <a:solidFill>
            <a:srgbClr val="FF0000">
              <a:alpha val="90000"/>
            </a:srgbClr>
          </a:solidFill>
          <a:ln>
            <a:solidFill>
              <a:srgbClr val="FF0000">
                <a:alpha val="70000"/>
              </a:srgb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39570" rIns="39569" bIns="39569" numCol="1" spcCol="1270" rtlCol="0" anchor="ctr" anchorCtr="0">
            <a:noAutofit/>
          </a:bodyPr>
          <a:lstStyle/>
          <a:p>
            <a:pPr marL="114300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kern="1200" dirty="0" smtClean="0">
              <a:solidFill>
                <a:srgbClr val="33339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94734" y="3791557"/>
            <a:ext cx="620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99"/>
                </a:solidFill>
              </a:rPr>
              <a:t>Dust motion caused by human and/or robotic activities</a:t>
            </a:r>
          </a:p>
        </p:txBody>
      </p:sp>
    </p:spTree>
    <p:extLst>
      <p:ext uri="{BB962C8B-B14F-4D97-AF65-F5344CB8AC3E}">
        <p14:creationId xmlns:p14="http://schemas.microsoft.com/office/powerpoint/2010/main" val="8402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CD84-404E-4180-AA32-5F6F2CFF5131}" type="slidenum">
              <a:rPr lang="fr-FR" alt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23/03/2016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approach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667651" y="860423"/>
            <a:ext cx="1108800" cy="1407600"/>
          </a:xfrm>
          <a:custGeom>
            <a:avLst/>
            <a:gdLst>
              <a:gd name="connsiteX0" fmla="*/ 0 w 963996"/>
              <a:gd name="connsiteY0" fmla="*/ 0 h 667967"/>
              <a:gd name="connsiteX1" fmla="*/ 630013 w 963996"/>
              <a:gd name="connsiteY1" fmla="*/ 0 h 667967"/>
              <a:gd name="connsiteX2" fmla="*/ 963996 w 963996"/>
              <a:gd name="connsiteY2" fmla="*/ 333984 h 667967"/>
              <a:gd name="connsiteX3" fmla="*/ 630013 w 963996"/>
              <a:gd name="connsiteY3" fmla="*/ 667967 h 667967"/>
              <a:gd name="connsiteX4" fmla="*/ 0 w 963996"/>
              <a:gd name="connsiteY4" fmla="*/ 667967 h 667967"/>
              <a:gd name="connsiteX5" fmla="*/ 333984 w 963996"/>
              <a:gd name="connsiteY5" fmla="*/ 333984 h 667967"/>
              <a:gd name="connsiteX6" fmla="*/ 0 w 963996"/>
              <a:gd name="connsiteY6" fmla="*/ 0 h 6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3996" h="667967">
                <a:moveTo>
                  <a:pt x="963995" y="0"/>
                </a:moveTo>
                <a:lnTo>
                  <a:pt x="963995" y="436545"/>
                </a:lnTo>
                <a:lnTo>
                  <a:pt x="481997" y="667967"/>
                </a:lnTo>
                <a:lnTo>
                  <a:pt x="1" y="436545"/>
                </a:lnTo>
                <a:lnTo>
                  <a:pt x="1" y="0"/>
                </a:lnTo>
                <a:lnTo>
                  <a:pt x="481997" y="231423"/>
                </a:lnTo>
                <a:lnTo>
                  <a:pt x="963995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1" tIns="340335" rIns="6350" bIns="340333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endParaRPr lang="en-US" sz="9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1778243" y="860423"/>
            <a:ext cx="6566400" cy="860400"/>
          </a:xfrm>
          <a:custGeom>
            <a:avLst/>
            <a:gdLst>
              <a:gd name="connsiteX0" fmla="*/ 104746 w 628463"/>
              <a:gd name="connsiteY0" fmla="*/ 0 h 6950171"/>
              <a:gd name="connsiteX1" fmla="*/ 523717 w 628463"/>
              <a:gd name="connsiteY1" fmla="*/ 0 h 6950171"/>
              <a:gd name="connsiteX2" fmla="*/ 628463 w 628463"/>
              <a:gd name="connsiteY2" fmla="*/ 104746 h 6950171"/>
              <a:gd name="connsiteX3" fmla="*/ 628463 w 628463"/>
              <a:gd name="connsiteY3" fmla="*/ 6950171 h 6950171"/>
              <a:gd name="connsiteX4" fmla="*/ 628463 w 628463"/>
              <a:gd name="connsiteY4" fmla="*/ 6950171 h 6950171"/>
              <a:gd name="connsiteX5" fmla="*/ 0 w 628463"/>
              <a:gd name="connsiteY5" fmla="*/ 6950171 h 6950171"/>
              <a:gd name="connsiteX6" fmla="*/ 0 w 628463"/>
              <a:gd name="connsiteY6" fmla="*/ 6950171 h 6950171"/>
              <a:gd name="connsiteX7" fmla="*/ 0 w 628463"/>
              <a:gd name="connsiteY7" fmla="*/ 104746 h 6950171"/>
              <a:gd name="connsiteX8" fmla="*/ 104746 w 628463"/>
              <a:gd name="connsiteY8" fmla="*/ 0 h 695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463" h="6950171">
                <a:moveTo>
                  <a:pt x="628463" y="1158389"/>
                </a:moveTo>
                <a:lnTo>
                  <a:pt x="628463" y="5791782"/>
                </a:lnTo>
                <a:cubicBezTo>
                  <a:pt x="628463" y="6431544"/>
                  <a:pt x="624222" y="6950165"/>
                  <a:pt x="618991" y="6950165"/>
                </a:cubicBezTo>
                <a:lnTo>
                  <a:pt x="0" y="6950165"/>
                </a:lnTo>
                <a:lnTo>
                  <a:pt x="0" y="6950165"/>
                </a:lnTo>
                <a:lnTo>
                  <a:pt x="0" y="6"/>
                </a:lnTo>
                <a:lnTo>
                  <a:pt x="0" y="6"/>
                </a:lnTo>
                <a:lnTo>
                  <a:pt x="618991" y="6"/>
                </a:lnTo>
                <a:cubicBezTo>
                  <a:pt x="624222" y="6"/>
                  <a:pt x="628463" y="518627"/>
                  <a:pt x="628463" y="1158389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39569" rIns="39568" bIns="39571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Fines particles presence in suspension above the lunar surface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Pollution and degradation of equipment</a:t>
            </a:r>
            <a:endParaRPr lang="en-US" sz="1400" kern="12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669443" y="1907629"/>
            <a:ext cx="1108800" cy="1407600"/>
          </a:xfrm>
          <a:custGeom>
            <a:avLst/>
            <a:gdLst>
              <a:gd name="connsiteX0" fmla="*/ 0 w 963996"/>
              <a:gd name="connsiteY0" fmla="*/ 0 h 667967"/>
              <a:gd name="connsiteX1" fmla="*/ 630013 w 963996"/>
              <a:gd name="connsiteY1" fmla="*/ 0 h 667967"/>
              <a:gd name="connsiteX2" fmla="*/ 963996 w 963996"/>
              <a:gd name="connsiteY2" fmla="*/ 333984 h 667967"/>
              <a:gd name="connsiteX3" fmla="*/ 630013 w 963996"/>
              <a:gd name="connsiteY3" fmla="*/ 667967 h 667967"/>
              <a:gd name="connsiteX4" fmla="*/ 0 w 963996"/>
              <a:gd name="connsiteY4" fmla="*/ 667967 h 667967"/>
              <a:gd name="connsiteX5" fmla="*/ 333984 w 963996"/>
              <a:gd name="connsiteY5" fmla="*/ 333984 h 667967"/>
              <a:gd name="connsiteX6" fmla="*/ 0 w 963996"/>
              <a:gd name="connsiteY6" fmla="*/ 0 h 6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3996" h="667967">
                <a:moveTo>
                  <a:pt x="963995" y="0"/>
                </a:moveTo>
                <a:lnTo>
                  <a:pt x="963995" y="436545"/>
                </a:lnTo>
                <a:lnTo>
                  <a:pt x="481997" y="667967"/>
                </a:lnTo>
                <a:lnTo>
                  <a:pt x="1" y="436545"/>
                </a:lnTo>
                <a:lnTo>
                  <a:pt x="1" y="0"/>
                </a:lnTo>
                <a:lnTo>
                  <a:pt x="481997" y="231423"/>
                </a:lnTo>
                <a:lnTo>
                  <a:pt x="963995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>
              <a:alpha val="90000"/>
              <a:hueOff val="0"/>
              <a:satOff val="0"/>
              <a:lumOff val="0"/>
              <a:alphaOff val="-1000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-10000"/>
            </a:schemeClr>
          </a:fillRef>
          <a:effectRef idx="2">
            <a:schemeClr val="accent6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5081" tIns="339065" rIns="5080" bIns="339063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2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ransport characterization</a:t>
            </a:r>
            <a:endPara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1778243" y="1907629"/>
            <a:ext cx="6566400" cy="860400"/>
          </a:xfrm>
          <a:custGeom>
            <a:avLst/>
            <a:gdLst>
              <a:gd name="connsiteX0" fmla="*/ 104746 w 628463"/>
              <a:gd name="connsiteY0" fmla="*/ 0 h 7620626"/>
              <a:gd name="connsiteX1" fmla="*/ 523717 w 628463"/>
              <a:gd name="connsiteY1" fmla="*/ 0 h 7620626"/>
              <a:gd name="connsiteX2" fmla="*/ 628463 w 628463"/>
              <a:gd name="connsiteY2" fmla="*/ 104746 h 7620626"/>
              <a:gd name="connsiteX3" fmla="*/ 628463 w 628463"/>
              <a:gd name="connsiteY3" fmla="*/ 7620626 h 7620626"/>
              <a:gd name="connsiteX4" fmla="*/ 628463 w 628463"/>
              <a:gd name="connsiteY4" fmla="*/ 7620626 h 7620626"/>
              <a:gd name="connsiteX5" fmla="*/ 0 w 628463"/>
              <a:gd name="connsiteY5" fmla="*/ 7620626 h 7620626"/>
              <a:gd name="connsiteX6" fmla="*/ 0 w 628463"/>
              <a:gd name="connsiteY6" fmla="*/ 7620626 h 7620626"/>
              <a:gd name="connsiteX7" fmla="*/ 0 w 628463"/>
              <a:gd name="connsiteY7" fmla="*/ 104746 h 7620626"/>
              <a:gd name="connsiteX8" fmla="*/ 104746 w 628463"/>
              <a:gd name="connsiteY8" fmla="*/ 0 h 762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463" h="7620626">
                <a:moveTo>
                  <a:pt x="628463" y="1270135"/>
                </a:moveTo>
                <a:lnTo>
                  <a:pt x="628463" y="6350491"/>
                </a:lnTo>
                <a:cubicBezTo>
                  <a:pt x="628463" y="7051969"/>
                  <a:pt x="624596" y="7620620"/>
                  <a:pt x="619825" y="7620620"/>
                </a:cubicBezTo>
                <a:lnTo>
                  <a:pt x="0" y="7620620"/>
                </a:lnTo>
                <a:lnTo>
                  <a:pt x="0" y="7620620"/>
                </a:lnTo>
                <a:lnTo>
                  <a:pt x="0" y="6"/>
                </a:lnTo>
                <a:lnTo>
                  <a:pt x="0" y="6"/>
                </a:lnTo>
                <a:lnTo>
                  <a:pt x="619825" y="6"/>
                </a:lnTo>
                <a:cubicBezTo>
                  <a:pt x="624596" y="6"/>
                  <a:pt x="628463" y="568657"/>
                  <a:pt x="628463" y="1270135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-1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39570" rIns="39569" bIns="39569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 of lunar environmental conditions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 out the parameters influencing dust transport</a:t>
            </a:r>
            <a:endParaRPr lang="en-US" sz="1400" kern="12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668508" y="2964671"/>
            <a:ext cx="1108800" cy="1407600"/>
          </a:xfrm>
          <a:custGeom>
            <a:avLst/>
            <a:gdLst>
              <a:gd name="connsiteX0" fmla="*/ 0 w 963996"/>
              <a:gd name="connsiteY0" fmla="*/ 0 h 667967"/>
              <a:gd name="connsiteX1" fmla="*/ 630013 w 963996"/>
              <a:gd name="connsiteY1" fmla="*/ 0 h 667967"/>
              <a:gd name="connsiteX2" fmla="*/ 963996 w 963996"/>
              <a:gd name="connsiteY2" fmla="*/ 333984 h 667967"/>
              <a:gd name="connsiteX3" fmla="*/ 630013 w 963996"/>
              <a:gd name="connsiteY3" fmla="*/ 667967 h 667967"/>
              <a:gd name="connsiteX4" fmla="*/ 0 w 963996"/>
              <a:gd name="connsiteY4" fmla="*/ 667967 h 667967"/>
              <a:gd name="connsiteX5" fmla="*/ 333984 w 963996"/>
              <a:gd name="connsiteY5" fmla="*/ 333984 h 667967"/>
              <a:gd name="connsiteX6" fmla="*/ 0 w 963996"/>
              <a:gd name="connsiteY6" fmla="*/ 0 h 6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3996" h="667967">
                <a:moveTo>
                  <a:pt x="963995" y="0"/>
                </a:moveTo>
                <a:lnTo>
                  <a:pt x="963995" y="436545"/>
                </a:lnTo>
                <a:lnTo>
                  <a:pt x="481997" y="667967"/>
                </a:lnTo>
                <a:lnTo>
                  <a:pt x="1" y="436545"/>
                </a:lnTo>
                <a:lnTo>
                  <a:pt x="1" y="0"/>
                </a:lnTo>
                <a:lnTo>
                  <a:pt x="481997" y="231423"/>
                </a:lnTo>
                <a:lnTo>
                  <a:pt x="963995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>
              <a:alpha val="90000"/>
              <a:hueOff val="0"/>
              <a:satOff val="0"/>
              <a:lumOff val="0"/>
              <a:alphaOff val="-2000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6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5716" tIns="339700" rIns="5715" bIns="339698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study</a:t>
            </a:r>
            <a:endPara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1778243" y="2964671"/>
            <a:ext cx="6566400" cy="860400"/>
          </a:xfrm>
          <a:custGeom>
            <a:avLst/>
            <a:gdLst>
              <a:gd name="connsiteX0" fmla="*/ 104746 w 628463"/>
              <a:gd name="connsiteY0" fmla="*/ 0 h 7620626"/>
              <a:gd name="connsiteX1" fmla="*/ 523717 w 628463"/>
              <a:gd name="connsiteY1" fmla="*/ 0 h 7620626"/>
              <a:gd name="connsiteX2" fmla="*/ 628463 w 628463"/>
              <a:gd name="connsiteY2" fmla="*/ 104746 h 7620626"/>
              <a:gd name="connsiteX3" fmla="*/ 628463 w 628463"/>
              <a:gd name="connsiteY3" fmla="*/ 7620626 h 7620626"/>
              <a:gd name="connsiteX4" fmla="*/ 628463 w 628463"/>
              <a:gd name="connsiteY4" fmla="*/ 7620626 h 7620626"/>
              <a:gd name="connsiteX5" fmla="*/ 0 w 628463"/>
              <a:gd name="connsiteY5" fmla="*/ 7620626 h 7620626"/>
              <a:gd name="connsiteX6" fmla="*/ 0 w 628463"/>
              <a:gd name="connsiteY6" fmla="*/ 7620626 h 7620626"/>
              <a:gd name="connsiteX7" fmla="*/ 0 w 628463"/>
              <a:gd name="connsiteY7" fmla="*/ 104746 h 7620626"/>
              <a:gd name="connsiteX8" fmla="*/ 104746 w 628463"/>
              <a:gd name="connsiteY8" fmla="*/ 0 h 762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463" h="7620626">
                <a:moveTo>
                  <a:pt x="628463" y="1270135"/>
                </a:moveTo>
                <a:lnTo>
                  <a:pt x="628463" y="6350491"/>
                </a:lnTo>
                <a:cubicBezTo>
                  <a:pt x="628463" y="7051969"/>
                  <a:pt x="624596" y="7620620"/>
                  <a:pt x="619825" y="7620620"/>
                </a:cubicBezTo>
                <a:lnTo>
                  <a:pt x="0" y="7620620"/>
                </a:lnTo>
                <a:lnTo>
                  <a:pt x="0" y="7620620"/>
                </a:lnTo>
                <a:lnTo>
                  <a:pt x="0" y="6"/>
                </a:lnTo>
                <a:lnTo>
                  <a:pt x="0" y="6"/>
                </a:lnTo>
                <a:lnTo>
                  <a:pt x="619825" y="6"/>
                </a:lnTo>
                <a:cubicBezTo>
                  <a:pt x="624596" y="6"/>
                  <a:pt x="628463" y="568657"/>
                  <a:pt x="628463" y="1270135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39570" rIns="39569" bIns="39569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an experimental setup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Parametric study of dust transport</a:t>
            </a:r>
            <a:endParaRPr lang="en-US" sz="1400" kern="12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1778243" y="4032745"/>
            <a:ext cx="6566400" cy="860400"/>
          </a:xfrm>
          <a:custGeom>
            <a:avLst/>
            <a:gdLst>
              <a:gd name="connsiteX0" fmla="*/ 53510 w 321056"/>
              <a:gd name="connsiteY0" fmla="*/ 0 h 8288574"/>
              <a:gd name="connsiteX1" fmla="*/ 267546 w 321056"/>
              <a:gd name="connsiteY1" fmla="*/ 0 h 8288574"/>
              <a:gd name="connsiteX2" fmla="*/ 321056 w 321056"/>
              <a:gd name="connsiteY2" fmla="*/ 53510 h 8288574"/>
              <a:gd name="connsiteX3" fmla="*/ 321056 w 321056"/>
              <a:gd name="connsiteY3" fmla="*/ 8288574 h 8288574"/>
              <a:gd name="connsiteX4" fmla="*/ 321056 w 321056"/>
              <a:gd name="connsiteY4" fmla="*/ 8288574 h 8288574"/>
              <a:gd name="connsiteX5" fmla="*/ 0 w 321056"/>
              <a:gd name="connsiteY5" fmla="*/ 8288574 h 8288574"/>
              <a:gd name="connsiteX6" fmla="*/ 0 w 321056"/>
              <a:gd name="connsiteY6" fmla="*/ 8288574 h 8288574"/>
              <a:gd name="connsiteX7" fmla="*/ 0 w 321056"/>
              <a:gd name="connsiteY7" fmla="*/ 53510 h 8288574"/>
              <a:gd name="connsiteX8" fmla="*/ 53510 w 321056"/>
              <a:gd name="connsiteY8" fmla="*/ 0 h 828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056" h="8288574">
                <a:moveTo>
                  <a:pt x="321056" y="1381455"/>
                </a:moveTo>
                <a:lnTo>
                  <a:pt x="321056" y="6907119"/>
                </a:lnTo>
                <a:cubicBezTo>
                  <a:pt x="321056" y="7670075"/>
                  <a:pt x="320128" y="8288561"/>
                  <a:pt x="318983" y="8288561"/>
                </a:cubicBezTo>
                <a:lnTo>
                  <a:pt x="0" y="8288561"/>
                </a:lnTo>
                <a:lnTo>
                  <a:pt x="0" y="8288561"/>
                </a:lnTo>
                <a:lnTo>
                  <a:pt x="0" y="13"/>
                </a:lnTo>
                <a:lnTo>
                  <a:pt x="0" y="13"/>
                </a:lnTo>
                <a:lnTo>
                  <a:pt x="318983" y="13"/>
                </a:lnTo>
                <a:cubicBezTo>
                  <a:pt x="320128" y="13"/>
                  <a:pt x="321056" y="618499"/>
                  <a:pt x="321056" y="1381455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-3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24562" rIns="24562" bIns="24565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dust transport with SPIS-Dust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experimental results</a:t>
            </a:r>
            <a:endParaRPr lang="en-US" sz="1400" kern="12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669444" y="5050249"/>
            <a:ext cx="1107865" cy="1408563"/>
          </a:xfrm>
          <a:custGeom>
            <a:avLst/>
            <a:gdLst>
              <a:gd name="connsiteX0" fmla="*/ 0 w 1408563"/>
              <a:gd name="connsiteY0" fmla="*/ 0 h 1107863"/>
              <a:gd name="connsiteX1" fmla="*/ 854632 w 1408563"/>
              <a:gd name="connsiteY1" fmla="*/ 0 h 1107863"/>
              <a:gd name="connsiteX2" fmla="*/ 1408563 w 1408563"/>
              <a:gd name="connsiteY2" fmla="*/ 553932 h 1107863"/>
              <a:gd name="connsiteX3" fmla="*/ 854632 w 1408563"/>
              <a:gd name="connsiteY3" fmla="*/ 1107863 h 1107863"/>
              <a:gd name="connsiteX4" fmla="*/ 0 w 1408563"/>
              <a:gd name="connsiteY4" fmla="*/ 1107863 h 1107863"/>
              <a:gd name="connsiteX5" fmla="*/ 553932 w 1408563"/>
              <a:gd name="connsiteY5" fmla="*/ 553932 h 1107863"/>
              <a:gd name="connsiteX6" fmla="*/ 0 w 1408563"/>
              <a:gd name="connsiteY6" fmla="*/ 0 h 110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8563" h="1107863">
                <a:moveTo>
                  <a:pt x="1408563" y="0"/>
                </a:moveTo>
                <a:lnTo>
                  <a:pt x="1408563" y="672185"/>
                </a:lnTo>
                <a:lnTo>
                  <a:pt x="704281" y="1107863"/>
                </a:lnTo>
                <a:lnTo>
                  <a:pt x="0" y="672185"/>
                </a:lnTo>
                <a:lnTo>
                  <a:pt x="0" y="0"/>
                </a:lnTo>
                <a:lnTo>
                  <a:pt x="704281" y="435679"/>
                </a:lnTo>
                <a:lnTo>
                  <a:pt x="1408563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>
              <a:alpha val="90000"/>
              <a:hueOff val="0"/>
              <a:satOff val="0"/>
              <a:lumOff val="0"/>
              <a:alphaOff val="-4000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6987" tIns="560917" rIns="6985" bIns="56091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Utilization</a:t>
            </a:r>
            <a:endPara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1777309" y="5050249"/>
            <a:ext cx="6565542" cy="860109"/>
          </a:xfrm>
          <a:custGeom>
            <a:avLst/>
            <a:gdLst>
              <a:gd name="connsiteX0" fmla="*/ 143354 w 860108"/>
              <a:gd name="connsiteY0" fmla="*/ 0 h 6565542"/>
              <a:gd name="connsiteX1" fmla="*/ 716754 w 860108"/>
              <a:gd name="connsiteY1" fmla="*/ 0 h 6565542"/>
              <a:gd name="connsiteX2" fmla="*/ 860108 w 860108"/>
              <a:gd name="connsiteY2" fmla="*/ 143354 h 6565542"/>
              <a:gd name="connsiteX3" fmla="*/ 860108 w 860108"/>
              <a:gd name="connsiteY3" fmla="*/ 6565542 h 6565542"/>
              <a:gd name="connsiteX4" fmla="*/ 860108 w 860108"/>
              <a:gd name="connsiteY4" fmla="*/ 6565542 h 6565542"/>
              <a:gd name="connsiteX5" fmla="*/ 0 w 860108"/>
              <a:gd name="connsiteY5" fmla="*/ 6565542 h 6565542"/>
              <a:gd name="connsiteX6" fmla="*/ 0 w 860108"/>
              <a:gd name="connsiteY6" fmla="*/ 6565542 h 6565542"/>
              <a:gd name="connsiteX7" fmla="*/ 0 w 860108"/>
              <a:gd name="connsiteY7" fmla="*/ 143354 h 6565542"/>
              <a:gd name="connsiteX8" fmla="*/ 143354 w 860108"/>
              <a:gd name="connsiteY8" fmla="*/ 0 h 656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108" h="6565542">
                <a:moveTo>
                  <a:pt x="860108" y="1094280"/>
                </a:moveTo>
                <a:lnTo>
                  <a:pt x="860108" y="5471262"/>
                </a:lnTo>
                <a:cubicBezTo>
                  <a:pt x="860108" y="6075612"/>
                  <a:pt x="851700" y="6565538"/>
                  <a:pt x="841328" y="6565538"/>
                </a:cubicBezTo>
                <a:lnTo>
                  <a:pt x="0" y="6565538"/>
                </a:lnTo>
                <a:lnTo>
                  <a:pt x="0" y="6565538"/>
                </a:lnTo>
                <a:lnTo>
                  <a:pt x="0" y="4"/>
                </a:lnTo>
                <a:lnTo>
                  <a:pt x="0" y="4"/>
                </a:lnTo>
                <a:lnTo>
                  <a:pt x="841328" y="4"/>
                </a:lnTo>
                <a:cubicBezTo>
                  <a:pt x="851700" y="4"/>
                  <a:pt x="860108" y="489930"/>
                  <a:pt x="860108" y="109428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50877" rIns="50876" bIns="50878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experimental results to complete numerical model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669443" y="4032745"/>
            <a:ext cx="1107865" cy="1408563"/>
          </a:xfrm>
          <a:custGeom>
            <a:avLst/>
            <a:gdLst>
              <a:gd name="connsiteX0" fmla="*/ 0 w 1408563"/>
              <a:gd name="connsiteY0" fmla="*/ 0 h 1107863"/>
              <a:gd name="connsiteX1" fmla="*/ 854632 w 1408563"/>
              <a:gd name="connsiteY1" fmla="*/ 0 h 1107863"/>
              <a:gd name="connsiteX2" fmla="*/ 1408563 w 1408563"/>
              <a:gd name="connsiteY2" fmla="*/ 553932 h 1107863"/>
              <a:gd name="connsiteX3" fmla="*/ 854632 w 1408563"/>
              <a:gd name="connsiteY3" fmla="*/ 1107863 h 1107863"/>
              <a:gd name="connsiteX4" fmla="*/ 0 w 1408563"/>
              <a:gd name="connsiteY4" fmla="*/ 1107863 h 1107863"/>
              <a:gd name="connsiteX5" fmla="*/ 553932 w 1408563"/>
              <a:gd name="connsiteY5" fmla="*/ 553932 h 1107863"/>
              <a:gd name="connsiteX6" fmla="*/ 0 w 1408563"/>
              <a:gd name="connsiteY6" fmla="*/ 0 h 110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8563" h="1107863">
                <a:moveTo>
                  <a:pt x="1408563" y="0"/>
                </a:moveTo>
                <a:lnTo>
                  <a:pt x="1408563" y="672185"/>
                </a:lnTo>
                <a:lnTo>
                  <a:pt x="704281" y="1107863"/>
                </a:lnTo>
                <a:lnTo>
                  <a:pt x="0" y="672185"/>
                </a:lnTo>
                <a:lnTo>
                  <a:pt x="0" y="0"/>
                </a:lnTo>
                <a:lnTo>
                  <a:pt x="704281" y="435679"/>
                </a:lnTo>
                <a:lnTo>
                  <a:pt x="1408563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>
              <a:alpha val="90000"/>
              <a:hueOff val="0"/>
              <a:satOff val="0"/>
              <a:lumOff val="0"/>
              <a:alphaOff val="-4000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6987" tIns="560917" rIns="6985" bIns="56091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study</a:t>
            </a:r>
            <a:endPara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CD84-404E-4180-AA32-5F6F2CFF5131}" type="slidenum">
              <a:rPr lang="fr-FR" alt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23/03/2016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Lunar environment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1299" r="2483" b="7143"/>
          <a:stretch>
            <a:fillRect/>
          </a:stretch>
        </p:blipFill>
        <p:spPr bwMode="auto">
          <a:xfrm>
            <a:off x="3618271" y="1602658"/>
            <a:ext cx="5073445" cy="3772159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134464" y="5406840"/>
            <a:ext cx="404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[T. J. Stubbs and al. 2014]</a:t>
            </a:r>
            <a:endParaRPr lang="fr-FR" b="1" i="1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721788" y="2020445"/>
            <a:ext cx="334296" cy="1386349"/>
          </a:xfrm>
          <a:prstGeom prst="downArrow">
            <a:avLst/>
          </a:prstGeom>
          <a:solidFill>
            <a:srgbClr val="00B050">
              <a:alpha val="9000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39570" rIns="39569" bIns="39569" numCol="1" spcCol="1270" rtlCol="0" anchor="ctr" anchorCtr="0">
            <a:noAutofit/>
          </a:bodyPr>
          <a:lstStyle/>
          <a:p>
            <a:pPr marL="114300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kern="1200" dirty="0" smtClean="0">
              <a:solidFill>
                <a:srgbClr val="333399"/>
              </a:solidFill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1124908" y="2020444"/>
            <a:ext cx="334296" cy="1386349"/>
          </a:xfrm>
          <a:prstGeom prst="downArrow">
            <a:avLst/>
          </a:prstGeom>
          <a:solidFill>
            <a:srgbClr val="0070C0">
              <a:alpha val="9000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39570" rIns="39569" bIns="39569" numCol="1" spcCol="1270" rtlCol="0" anchor="ctr" anchorCtr="0">
            <a:noAutofit/>
          </a:bodyPr>
          <a:lstStyle/>
          <a:p>
            <a:pPr marL="114300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kern="1200" dirty="0" smtClean="0">
              <a:solidFill>
                <a:srgbClr val="333399"/>
              </a:solidFill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2311695" y="2005691"/>
            <a:ext cx="334296" cy="1386349"/>
          </a:xfrm>
          <a:prstGeom prst="downArrow">
            <a:avLst/>
          </a:prstGeom>
          <a:solidFill>
            <a:srgbClr val="FF0000">
              <a:alpha val="90000"/>
            </a:srgbClr>
          </a:solidFill>
          <a:ln>
            <a:noFill/>
          </a:ln>
          <a:effectLst/>
          <a:scene3d>
            <a:camera prst="orthographicFront">
              <a:rot lat="0" lon="0" rev="10800000"/>
            </a:camera>
            <a:lightRig rig="threePt" dir="t">
              <a:rot lat="0" lon="0" rev="7500000"/>
            </a:lightRig>
          </a:scene3d>
          <a:sp3d extrusionH="190500" prstMaterial="dkEdge"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39570" rIns="39569" bIns="39569" numCol="1" spcCol="1270" rtlCol="0" anchor="ctr" anchorCtr="0">
            <a:noAutofit/>
          </a:bodyPr>
          <a:lstStyle/>
          <a:p>
            <a:pPr marL="114300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kern="1200" dirty="0" smtClean="0">
              <a:solidFill>
                <a:srgbClr val="333399"/>
              </a:solidFill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1918407" y="2005691"/>
            <a:ext cx="334296" cy="1386349"/>
          </a:xfrm>
          <a:prstGeom prst="downArrow">
            <a:avLst/>
          </a:prstGeom>
          <a:solidFill>
            <a:srgbClr val="FFC000">
              <a:alpha val="90000"/>
            </a:srgb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39570" rIns="39569" bIns="39569" numCol="1" spcCol="1270" rtlCol="0" anchor="ctr" anchorCtr="0">
            <a:noAutofit/>
          </a:bodyPr>
          <a:lstStyle/>
          <a:p>
            <a:pPr marL="114300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kern="1200" dirty="0" smtClean="0">
              <a:solidFill>
                <a:srgbClr val="333399"/>
              </a:solidFill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1519309" y="2015451"/>
            <a:ext cx="334296" cy="1386349"/>
          </a:xfrm>
          <a:prstGeom prst="downArrow">
            <a:avLst/>
          </a:prstGeom>
          <a:solidFill>
            <a:srgbClr val="FF00FF">
              <a:alpha val="89804"/>
            </a:srgbClr>
          </a:solidFill>
          <a:ln>
            <a:noFill/>
          </a:ln>
          <a:effectLst/>
          <a:scene3d>
            <a:camera prst="orthographicFront">
              <a:rot lat="0" lon="0" rev="10800000"/>
            </a:camera>
            <a:lightRig rig="threePt" dir="t">
              <a:rot lat="0" lon="0" rev="7500000"/>
            </a:lightRig>
          </a:scene3d>
          <a:sp3d extrusionH="190500" prstMaterial="dkEdge"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39570" rIns="39569" bIns="39569" numCol="1" spcCol="1270" rtlCol="0" anchor="ctr" anchorCtr="0">
            <a:noAutofit/>
          </a:bodyPr>
          <a:lstStyle/>
          <a:p>
            <a:pPr marL="114300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kern="1200" dirty="0" smtClean="0">
              <a:solidFill>
                <a:srgbClr val="333399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17753" y="1538668"/>
            <a:ext cx="436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I</a:t>
            </a:r>
            <a:r>
              <a:rPr lang="fr-FR" b="1" baseline="-250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i</a:t>
            </a:r>
            <a:endParaRPr lang="fr-FR" sz="4000" b="1" baseline="-25000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95414" y="1528764"/>
            <a:ext cx="39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fr-FR" b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endParaRPr lang="fr-FR" sz="4000" b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60017" y="1528764"/>
            <a:ext cx="588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C000"/>
                </a:solidFill>
                <a:cs typeface="Times New Roman" panose="02020603050405020304" pitchFamily="18" charset="0"/>
              </a:rPr>
              <a:t>I</a:t>
            </a:r>
            <a:r>
              <a:rPr lang="fr-FR" b="1" baseline="-25000" dirty="0" err="1" smtClean="0">
                <a:solidFill>
                  <a:srgbClr val="FFC000"/>
                </a:solidFill>
                <a:cs typeface="Times New Roman" panose="02020603050405020304" pitchFamily="18" charset="0"/>
              </a:rPr>
              <a:t>h</a:t>
            </a:r>
            <a:r>
              <a:rPr lang="el-GR" b="1" baseline="-250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υ</a:t>
            </a:r>
            <a:endParaRPr lang="fr-FR" sz="4000" b="1" baseline="-25000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259261" y="1538667"/>
            <a:ext cx="61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fr-FR" b="1" baseline="-250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ph</a:t>
            </a:r>
            <a:endParaRPr lang="fr-FR" sz="4000" b="1" baseline="-25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407694" y="1528764"/>
            <a:ext cx="57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FF"/>
                </a:solidFill>
                <a:cs typeface="Times New Roman" panose="02020603050405020304" pitchFamily="18" charset="0"/>
              </a:rPr>
              <a:t>I</a:t>
            </a:r>
            <a:r>
              <a:rPr lang="fr-FR" b="1" baseline="-25000" dirty="0" err="1" smtClean="0">
                <a:solidFill>
                  <a:srgbClr val="FF00FF"/>
                </a:solidFill>
                <a:cs typeface="Times New Roman" panose="02020603050405020304" pitchFamily="18" charset="0"/>
              </a:rPr>
              <a:t>sec</a:t>
            </a:r>
            <a:endParaRPr lang="fr-FR" sz="4000" b="1" baseline="-25000" dirty="0"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5303" y="3736258"/>
            <a:ext cx="2831691" cy="530942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  <a:ln>
            <a:solidFill>
              <a:schemeClr val="bg1">
                <a:lumMod val="65000"/>
                <a:alpha val="70000"/>
              </a:schemeClr>
            </a:solidFill>
          </a:ln>
        </p:spPr>
        <p:style>
          <a:lnRef idx="1">
            <a:schemeClr val="accent6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39570" rIns="39569" bIns="39569" numCol="1" spcCol="1270" rtlCol="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Lunar surface</a:t>
            </a:r>
          </a:p>
        </p:txBody>
      </p:sp>
    </p:spTree>
    <p:extLst>
      <p:ext uri="{BB962C8B-B14F-4D97-AF65-F5344CB8AC3E}">
        <p14:creationId xmlns:p14="http://schemas.microsoft.com/office/powerpoint/2010/main" val="20549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/>
      <p:bldP spid="18" grpId="0"/>
      <p:bldP spid="19" grpId="0"/>
      <p:bldP spid="20" grpId="0"/>
      <p:bldP spid="21" grpId="0"/>
      <p:bldP spid="21" grpId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CD84-404E-4180-AA32-5F6F2CFF5131}" type="slidenum">
              <a:rPr lang="fr-FR" alt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23/03/2016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grain scale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orme libre 29"/>
          <p:cNvSpPr/>
          <p:nvPr/>
        </p:nvSpPr>
        <p:spPr>
          <a:xfrm rot="2535818">
            <a:off x="3314815" y="4662442"/>
            <a:ext cx="745706" cy="740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0322"/>
                </a:moveTo>
                <a:lnTo>
                  <a:pt x="609059" y="30322"/>
                </a:lnTo>
              </a:path>
            </a:pathLst>
          </a:custGeom>
          <a:noFill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orme libre 30"/>
          <p:cNvSpPr/>
          <p:nvPr/>
        </p:nvSpPr>
        <p:spPr>
          <a:xfrm>
            <a:off x="3411735" y="3627991"/>
            <a:ext cx="841912" cy="740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0322"/>
                </a:moveTo>
                <a:lnTo>
                  <a:pt x="687636" y="30322"/>
                </a:lnTo>
              </a:path>
            </a:pathLst>
          </a:custGeom>
          <a:noFill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orme libre 31"/>
          <p:cNvSpPr/>
          <p:nvPr/>
        </p:nvSpPr>
        <p:spPr>
          <a:xfrm rot="19064182">
            <a:off x="3314815" y="2593538"/>
            <a:ext cx="745706" cy="740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0322"/>
                </a:moveTo>
                <a:lnTo>
                  <a:pt x="609059" y="30322"/>
                </a:lnTo>
              </a:path>
            </a:pathLst>
          </a:custGeom>
          <a:noFill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Ellipse 32"/>
          <p:cNvSpPr/>
          <p:nvPr/>
        </p:nvSpPr>
        <p:spPr>
          <a:xfrm>
            <a:off x="1308448" y="2431770"/>
            <a:ext cx="2474455" cy="24664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orme libre 33"/>
          <p:cNvSpPr/>
          <p:nvPr/>
        </p:nvSpPr>
        <p:spPr>
          <a:xfrm>
            <a:off x="3783564" y="1225924"/>
            <a:ext cx="1385218" cy="1380737"/>
          </a:xfrm>
          <a:custGeom>
            <a:avLst/>
            <a:gdLst>
              <a:gd name="connsiteX0" fmla="*/ 0 w 1131384"/>
              <a:gd name="connsiteY0" fmla="*/ 565692 h 1131384"/>
              <a:gd name="connsiteX1" fmla="*/ 565692 w 1131384"/>
              <a:gd name="connsiteY1" fmla="*/ 0 h 1131384"/>
              <a:gd name="connsiteX2" fmla="*/ 1131384 w 1131384"/>
              <a:gd name="connsiteY2" fmla="*/ 565692 h 1131384"/>
              <a:gd name="connsiteX3" fmla="*/ 565692 w 1131384"/>
              <a:gd name="connsiteY3" fmla="*/ 1131384 h 1131384"/>
              <a:gd name="connsiteX4" fmla="*/ 0 w 1131384"/>
              <a:gd name="connsiteY4" fmla="*/ 565692 h 11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384" h="1131384">
                <a:moveTo>
                  <a:pt x="0" y="565692"/>
                </a:moveTo>
                <a:cubicBezTo>
                  <a:pt x="0" y="253269"/>
                  <a:pt x="253269" y="0"/>
                  <a:pt x="565692" y="0"/>
                </a:cubicBezTo>
                <a:cubicBezTo>
                  <a:pt x="878115" y="0"/>
                  <a:pt x="1131384" y="253269"/>
                  <a:pt x="1131384" y="565692"/>
                </a:cubicBezTo>
                <a:cubicBezTo>
                  <a:pt x="1131384" y="878115"/>
                  <a:pt x="878115" y="1131384"/>
                  <a:pt x="565692" y="1131384"/>
                </a:cubicBezTo>
                <a:cubicBezTo>
                  <a:pt x="253269" y="1131384"/>
                  <a:pt x="0" y="878115"/>
                  <a:pt x="0" y="56569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172672" tIns="172672" rIns="172672" bIns="17267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Grain properties</a:t>
            </a:r>
            <a:endPara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orme libre 34"/>
          <p:cNvSpPr/>
          <p:nvPr/>
        </p:nvSpPr>
        <p:spPr>
          <a:xfrm>
            <a:off x="5307305" y="1225924"/>
            <a:ext cx="2077828" cy="1380737"/>
          </a:xfrm>
          <a:custGeom>
            <a:avLst/>
            <a:gdLst>
              <a:gd name="connsiteX0" fmla="*/ 0 w 1697076"/>
              <a:gd name="connsiteY0" fmla="*/ 0 h 1131384"/>
              <a:gd name="connsiteX1" fmla="*/ 1697076 w 1697076"/>
              <a:gd name="connsiteY1" fmla="*/ 0 h 1131384"/>
              <a:gd name="connsiteX2" fmla="*/ 1697076 w 1697076"/>
              <a:gd name="connsiteY2" fmla="*/ 1131384 h 1131384"/>
              <a:gd name="connsiteX3" fmla="*/ 0 w 1697076"/>
              <a:gd name="connsiteY3" fmla="*/ 1131384 h 1131384"/>
              <a:gd name="connsiteX4" fmla="*/ 0 w 1697076"/>
              <a:gd name="connsiteY4" fmla="*/ 0 h 11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076" h="1131384">
                <a:moveTo>
                  <a:pt x="0" y="0"/>
                </a:moveTo>
                <a:lnTo>
                  <a:pt x="1697076" y="0"/>
                </a:lnTo>
                <a:lnTo>
                  <a:pt x="1697076" y="1131384"/>
                </a:lnTo>
                <a:lnTo>
                  <a:pt x="0" y="11313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sz="1400" kern="12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12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kern="1200" baseline="-250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1400" kern="1200" baseline="-250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</a:t>
            </a:r>
            <a:r>
              <a:rPr lang="en-US" sz="1400" kern="12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kern="1200" baseline="-250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endParaRPr lang="en-US" sz="1400" kern="1200" baseline="-250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Conductivity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kern="12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endParaRPr lang="en-US" sz="1400" kern="12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orme libre 35"/>
          <p:cNvSpPr/>
          <p:nvPr/>
        </p:nvSpPr>
        <p:spPr>
          <a:xfrm>
            <a:off x="4253647" y="2974627"/>
            <a:ext cx="1385218" cy="1380737"/>
          </a:xfrm>
          <a:custGeom>
            <a:avLst/>
            <a:gdLst>
              <a:gd name="connsiteX0" fmla="*/ 0 w 1131384"/>
              <a:gd name="connsiteY0" fmla="*/ 565692 h 1131384"/>
              <a:gd name="connsiteX1" fmla="*/ 565692 w 1131384"/>
              <a:gd name="connsiteY1" fmla="*/ 0 h 1131384"/>
              <a:gd name="connsiteX2" fmla="*/ 1131384 w 1131384"/>
              <a:gd name="connsiteY2" fmla="*/ 565692 h 1131384"/>
              <a:gd name="connsiteX3" fmla="*/ 565692 w 1131384"/>
              <a:gd name="connsiteY3" fmla="*/ 1131384 h 1131384"/>
              <a:gd name="connsiteX4" fmla="*/ 0 w 1131384"/>
              <a:gd name="connsiteY4" fmla="*/ 565692 h 11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384" h="1131384">
                <a:moveTo>
                  <a:pt x="0" y="565692"/>
                </a:moveTo>
                <a:cubicBezTo>
                  <a:pt x="0" y="253269"/>
                  <a:pt x="253269" y="0"/>
                  <a:pt x="565692" y="0"/>
                </a:cubicBezTo>
                <a:cubicBezTo>
                  <a:pt x="878115" y="0"/>
                  <a:pt x="1131384" y="253269"/>
                  <a:pt x="1131384" y="565692"/>
                </a:cubicBezTo>
                <a:cubicBezTo>
                  <a:pt x="1131384" y="878115"/>
                  <a:pt x="878115" y="1131384"/>
                  <a:pt x="565692" y="1131384"/>
                </a:cubicBezTo>
                <a:cubicBezTo>
                  <a:pt x="253269" y="1131384"/>
                  <a:pt x="0" y="878115"/>
                  <a:pt x="0" y="56569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26667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172672" tIns="172672" rIns="172672" bIns="17267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parameters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5777387" y="2974627"/>
            <a:ext cx="2953657" cy="1380737"/>
          </a:xfrm>
          <a:custGeom>
            <a:avLst/>
            <a:gdLst>
              <a:gd name="connsiteX0" fmla="*/ 0 w 1697076"/>
              <a:gd name="connsiteY0" fmla="*/ 0 h 1131384"/>
              <a:gd name="connsiteX1" fmla="*/ 1697076 w 1697076"/>
              <a:gd name="connsiteY1" fmla="*/ 0 h 1131384"/>
              <a:gd name="connsiteX2" fmla="*/ 1697076 w 1697076"/>
              <a:gd name="connsiteY2" fmla="*/ 1131384 h 1131384"/>
              <a:gd name="connsiteX3" fmla="*/ 0 w 1697076"/>
              <a:gd name="connsiteY3" fmla="*/ 1131384 h 1131384"/>
              <a:gd name="connsiteX4" fmla="*/ 0 w 1697076"/>
              <a:gd name="connsiteY4" fmla="*/ 0 h 11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076" h="1131384">
                <a:moveTo>
                  <a:pt x="0" y="0"/>
                </a:moveTo>
                <a:lnTo>
                  <a:pt x="1697076" y="0"/>
                </a:lnTo>
                <a:lnTo>
                  <a:pt x="1697076" y="1131384"/>
                </a:lnTo>
                <a:lnTo>
                  <a:pt x="0" y="11313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topology on E</a:t>
            </a:r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Thickness of the dust layer</a:t>
            </a:r>
            <a:endParaRPr lang="en-US" sz="14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orme libre 37"/>
          <p:cNvSpPr/>
          <p:nvPr/>
        </p:nvSpPr>
        <p:spPr>
          <a:xfrm>
            <a:off x="3783564" y="4723330"/>
            <a:ext cx="1385218" cy="1380737"/>
          </a:xfrm>
          <a:custGeom>
            <a:avLst/>
            <a:gdLst>
              <a:gd name="connsiteX0" fmla="*/ 0 w 1131384"/>
              <a:gd name="connsiteY0" fmla="*/ 565692 h 1131384"/>
              <a:gd name="connsiteX1" fmla="*/ 565692 w 1131384"/>
              <a:gd name="connsiteY1" fmla="*/ 0 h 1131384"/>
              <a:gd name="connsiteX2" fmla="*/ 1131384 w 1131384"/>
              <a:gd name="connsiteY2" fmla="*/ 565692 h 1131384"/>
              <a:gd name="connsiteX3" fmla="*/ 565692 w 1131384"/>
              <a:gd name="connsiteY3" fmla="*/ 1131384 h 1131384"/>
              <a:gd name="connsiteX4" fmla="*/ 0 w 1131384"/>
              <a:gd name="connsiteY4" fmla="*/ 565692 h 11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384" h="1131384">
                <a:moveTo>
                  <a:pt x="0" y="565692"/>
                </a:moveTo>
                <a:cubicBezTo>
                  <a:pt x="0" y="253269"/>
                  <a:pt x="253269" y="0"/>
                  <a:pt x="565692" y="0"/>
                </a:cubicBezTo>
                <a:cubicBezTo>
                  <a:pt x="878115" y="0"/>
                  <a:pt x="1131384" y="253269"/>
                  <a:pt x="1131384" y="565692"/>
                </a:cubicBezTo>
                <a:cubicBezTo>
                  <a:pt x="1131384" y="878115"/>
                  <a:pt x="878115" y="1131384"/>
                  <a:pt x="565692" y="1131384"/>
                </a:cubicBezTo>
                <a:cubicBezTo>
                  <a:pt x="253269" y="1131384"/>
                  <a:pt x="0" y="878115"/>
                  <a:pt x="0" y="56569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72672" tIns="172672" rIns="172672" bIns="17267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presence forces</a:t>
            </a:r>
            <a:endPara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orme libre 38"/>
          <p:cNvSpPr/>
          <p:nvPr/>
        </p:nvSpPr>
        <p:spPr>
          <a:xfrm>
            <a:off x="5307303" y="4977424"/>
            <a:ext cx="2882103" cy="872547"/>
          </a:xfrm>
          <a:custGeom>
            <a:avLst/>
            <a:gdLst>
              <a:gd name="connsiteX0" fmla="*/ 0 w 1697076"/>
              <a:gd name="connsiteY0" fmla="*/ 0 h 1131384"/>
              <a:gd name="connsiteX1" fmla="*/ 1697076 w 1697076"/>
              <a:gd name="connsiteY1" fmla="*/ 0 h 1131384"/>
              <a:gd name="connsiteX2" fmla="*/ 1697076 w 1697076"/>
              <a:gd name="connsiteY2" fmla="*/ 1131384 h 1131384"/>
              <a:gd name="connsiteX3" fmla="*/ 0 w 1697076"/>
              <a:gd name="connsiteY3" fmla="*/ 1131384 h 1131384"/>
              <a:gd name="connsiteX4" fmla="*/ 0 w 1697076"/>
              <a:gd name="connsiteY4" fmla="*/ 0 h 113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076" h="1131384">
                <a:moveTo>
                  <a:pt x="0" y="0"/>
                </a:moveTo>
                <a:lnTo>
                  <a:pt x="1697076" y="0"/>
                </a:lnTo>
                <a:lnTo>
                  <a:pt x="1697076" y="1131384"/>
                </a:lnTo>
                <a:lnTo>
                  <a:pt x="0" y="11313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Electrostatic force F</a:t>
            </a:r>
            <a:r>
              <a:rPr lang="en-US" sz="1400" baseline="-250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force </a:t>
            </a:r>
            <a:r>
              <a:rPr lang="en-US" sz="14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400" baseline="-25000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1400" baseline="-25000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Cohesion force F</a:t>
            </a:r>
            <a:r>
              <a:rPr lang="en-US" sz="1400" baseline="-250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114300" lvl="1" indent="-114300" defTabSz="5778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sz="1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Seismic force F</a:t>
            </a:r>
            <a:r>
              <a:rPr lang="en-US" sz="1400" baseline="-250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400" baseline="-250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524578" y="3241960"/>
            <a:ext cx="2042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Dust transport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uiExpand="1" build="p" advAuto="500"/>
      <p:bldP spid="36" grpId="0" animBg="1"/>
      <p:bldP spid="37" grpId="0" uiExpand="1" build="p"/>
      <p:bldP spid="38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CD84-404E-4180-AA32-5F6F2CFF5131}" type="slidenum">
              <a:rPr lang="fr-FR" alt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23/03/2016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SPIS-Dust physical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47856" y="1091856"/>
                <a:ext cx="1587165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fr-FR" sz="1800" i="1">
                          <a:solidFill>
                            <a:srgbClr val="3333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fr-FR" sz="1800" i="1">
                          <a:solidFill>
                            <a:srgbClr val="333399"/>
                          </a:solidFill>
                          <a:latin typeface="Cambria Math"/>
                        </a:rPr>
                        <m:t>𝜋</m:t>
                      </m:r>
                      <m:sSubSup>
                        <m:sSubSupPr>
                          <m:ctrlP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  <m:sup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  <m:r>
                        <a:rPr lang="fr-FR" sz="1800" i="1">
                          <a:solidFill>
                            <a:srgbClr val="333399"/>
                          </a:solidFill>
                          <a:latin typeface="Cambria Math"/>
                        </a:rPr>
                        <m:t>𝜌</m:t>
                      </m:r>
                      <m:r>
                        <a:rPr lang="fr-FR" sz="1800" i="1">
                          <a:solidFill>
                            <a:srgbClr val="333399"/>
                          </a:solidFill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fr-FR" sz="1800" dirty="0">
                  <a:solidFill>
                    <a:srgbClr val="333399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56" y="1091856"/>
                <a:ext cx="1587165" cy="6117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7856" y="1661509"/>
                <a:ext cx="13659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fr-FR" sz="1800" i="1">
                          <a:solidFill>
                            <a:srgbClr val="333399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1800" i="1">
                          <a:solidFill>
                            <a:srgbClr val="333399"/>
                          </a:solidFill>
                          <a:latin typeface="Cambria Math"/>
                        </a:rPr>
                        <m:t>𝐾𝑆</m:t>
                      </m:r>
                      <m:r>
                        <a:rPr lang="fr-FR" sz="1800" i="1">
                          <a:solidFill>
                            <a:srgbClr val="333399"/>
                          </a:solidFill>
                          <a:latin typeface="Cambria Math"/>
                        </a:rPr>
                        <m:t>²</m:t>
                      </m:r>
                      <m:sSub>
                        <m:sSubPr>
                          <m:ctrlP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fr-FR" sz="1800" dirty="0">
                  <a:solidFill>
                    <a:srgbClr val="333399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56" y="1661509"/>
                <a:ext cx="136595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7856" y="2001345"/>
                <a:ext cx="1513428" cy="427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fr-FR" sz="1800" i="1">
                          <a:solidFill>
                            <a:srgbClr val="333399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𝑔𝑟𝑎𝑖𝑛</m:t>
                          </m:r>
                        </m:sub>
                      </m:sSub>
                      <m:r>
                        <a:rPr lang="fr-FR" sz="1800" i="1">
                          <a:solidFill>
                            <a:srgbClr val="333399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fr-FR" sz="1800" dirty="0">
                  <a:solidFill>
                    <a:srgbClr val="333399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56" y="2001345"/>
                <a:ext cx="1513428" cy="427553"/>
              </a:xfrm>
              <a:prstGeom prst="rect">
                <a:avLst/>
              </a:prstGeom>
              <a:blipFill rotWithShape="1"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èche droite 8"/>
          <p:cNvSpPr/>
          <p:nvPr/>
        </p:nvSpPr>
        <p:spPr>
          <a:xfrm>
            <a:off x="3087318" y="1469419"/>
            <a:ext cx="2556387" cy="1063851"/>
          </a:xfrm>
          <a:prstGeom prst="rightArrow">
            <a:avLst/>
          </a:prstGeom>
          <a:solidFill>
            <a:srgbClr val="0099CC">
              <a:alpha val="90000"/>
            </a:srgbClr>
          </a:solidFill>
          <a:ln w="25400">
            <a:solidFill>
              <a:srgbClr val="0099CC"/>
            </a:solidFill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39570" rIns="39569" bIns="39569" numCol="1" spcCol="1270" rtlCol="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endParaRPr lang="en-US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7856" y="2428898"/>
                <a:ext cx="9078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FR" sz="1800" i="1">
                          <a:solidFill>
                            <a:srgbClr val="333399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1800" b="0" i="1" smtClean="0">
                          <a:solidFill>
                            <a:srgbClr val="3333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fr-FR" sz="1800" dirty="0">
                  <a:solidFill>
                    <a:srgbClr val="333399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56" y="2428898"/>
                <a:ext cx="90781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00151" y="1805394"/>
                <a:ext cx="1924886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rgbClr val="333399"/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fr-FR" sz="1800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rgbClr val="333399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1800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rgbClr val="333399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1800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fr-FR" sz="1800" dirty="0">
                  <a:solidFill>
                    <a:srgbClr val="333399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51" y="1805394"/>
                <a:ext cx="1924886" cy="391902"/>
              </a:xfrm>
              <a:prstGeom prst="rect">
                <a:avLst/>
              </a:prstGeom>
              <a:blipFill rotWithShape="1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èche droite 11"/>
          <p:cNvSpPr/>
          <p:nvPr/>
        </p:nvSpPr>
        <p:spPr>
          <a:xfrm>
            <a:off x="791734" y="3087325"/>
            <a:ext cx="1278193" cy="462116"/>
          </a:xfrm>
          <a:prstGeom prst="rightArrow">
            <a:avLst/>
          </a:prstGeom>
          <a:solidFill>
            <a:srgbClr val="FF0000">
              <a:alpha val="90000"/>
            </a:srgbClr>
          </a:solidFill>
          <a:ln w="25400">
            <a:solidFill>
              <a:srgbClr val="FF0000">
                <a:alpha val="70000"/>
              </a:srgb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/>
            <a:contourClr>
              <a:schemeClr val="bg1"/>
            </a:contourClr>
          </a:sp3d>
        </p:spPr>
        <p:style>
          <a:lnRef idx="1">
            <a:schemeClr val="accent6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39570" rIns="39569" bIns="39569" numCol="1" spcCol="1270" rtlCol="0" anchor="ctr" anchorCtr="0">
            <a:noAutofit/>
          </a:bodyPr>
          <a:lstStyle/>
          <a:p>
            <a:pPr marL="114300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kern="1200" dirty="0" smtClean="0">
              <a:solidFill>
                <a:srgbClr val="333399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61284" y="3164494"/>
            <a:ext cx="6479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99"/>
                </a:solidFill>
              </a:rPr>
              <a:t>Use of an amplification factor </a:t>
            </a:r>
            <a:r>
              <a:rPr lang="el-GR" sz="1400" dirty="0" smtClean="0">
                <a:solidFill>
                  <a:srgbClr val="333399"/>
                </a:solidFill>
              </a:rPr>
              <a:t>β</a:t>
            </a:r>
            <a:r>
              <a:rPr lang="fr-FR" sz="1400" dirty="0" smtClean="0">
                <a:solidFill>
                  <a:srgbClr val="333399"/>
                </a:solidFill>
              </a:rPr>
              <a:t> on grain </a:t>
            </a:r>
            <a:r>
              <a:rPr lang="fr-FR" sz="1400" b="1" dirty="0" smtClean="0">
                <a:solidFill>
                  <a:srgbClr val="FF0000"/>
                </a:solidFill>
              </a:rPr>
              <a:t>charge </a:t>
            </a:r>
            <a:r>
              <a:rPr lang="fr-FR" sz="1400" dirty="0" smtClean="0">
                <a:solidFill>
                  <a:srgbClr val="333399"/>
                </a:solidFill>
              </a:rPr>
              <a:t>and </a:t>
            </a:r>
            <a:r>
              <a:rPr lang="fr-FR" sz="1400" b="1" dirty="0" err="1" smtClean="0">
                <a:solidFill>
                  <a:srgbClr val="FF0000"/>
                </a:solidFill>
              </a:rPr>
              <a:t>electric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field</a:t>
            </a:r>
            <a:endParaRPr lang="en-US" sz="1400" b="1" dirty="0" smtClean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92" y="4869765"/>
            <a:ext cx="5608606" cy="139336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93297" y="3775584"/>
            <a:ext cx="8249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333399"/>
                </a:solidFill>
              </a:rPr>
              <a:t>The </a:t>
            </a:r>
            <a:r>
              <a:rPr lang="en-US" sz="1400" b="1" dirty="0" smtClean="0">
                <a:solidFill>
                  <a:srgbClr val="FF0000"/>
                </a:solidFill>
              </a:rPr>
              <a:t>amplification factor β </a:t>
            </a:r>
            <a:r>
              <a:rPr lang="en-US" sz="1400" dirty="0" smtClean="0">
                <a:solidFill>
                  <a:srgbClr val="333399"/>
                </a:solidFill>
              </a:rPr>
              <a:t>consider </a:t>
            </a:r>
            <a:r>
              <a:rPr lang="en-US" sz="1400" b="1" dirty="0" smtClean="0">
                <a:solidFill>
                  <a:srgbClr val="FF0000"/>
                </a:solidFill>
              </a:rPr>
              <a:t>enhancement effects </a:t>
            </a:r>
            <a:r>
              <a:rPr lang="en-US" sz="1400" dirty="0" smtClean="0">
                <a:solidFill>
                  <a:srgbClr val="333399"/>
                </a:solidFill>
              </a:rPr>
              <a:t>at the surface of the dust layer, at microscopic scale. These effects are also highlighted by the presence in the simulation input parameters of a </a:t>
            </a:r>
            <a:r>
              <a:rPr lang="en-US" sz="1400" b="1" dirty="0" smtClean="0">
                <a:solidFill>
                  <a:srgbClr val="FF0000"/>
                </a:solidFill>
              </a:rPr>
              <a:t>grain to grain conductivity</a:t>
            </a:r>
            <a:r>
              <a:rPr lang="en-US" sz="1400" dirty="0" smtClean="0">
                <a:solidFill>
                  <a:srgbClr val="333399"/>
                </a:solidFill>
              </a:rPr>
              <a:t>. This parameters is different from the conductivity through the whole thickness of the dust layer.  </a:t>
            </a:r>
          </a:p>
        </p:txBody>
      </p:sp>
    </p:spTree>
    <p:extLst>
      <p:ext uri="{BB962C8B-B14F-4D97-AF65-F5344CB8AC3E}">
        <p14:creationId xmlns:p14="http://schemas.microsoft.com/office/powerpoint/2010/main" val="143264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CCD84-404E-4180-AA32-5F6F2CFF5131}" type="slidenum">
              <a:rPr lang="fr-FR" altLang="fr-F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23/03/2016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 (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Regolith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3841" y="1071716"/>
            <a:ext cx="4103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Installation of primary and secondary pumping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Cleaning of the chamber by 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Isolation of high tension breakthrough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Calibration of used sources and instruments</a:t>
            </a:r>
            <a:endParaRPr lang="en-US" sz="1400" dirty="0">
              <a:solidFill>
                <a:srgbClr val="333399"/>
              </a:solidFill>
            </a:endParaRPr>
          </a:p>
        </p:txBody>
      </p: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4556911" y="1376515"/>
            <a:ext cx="4227495" cy="4603941"/>
            <a:chOff x="4277033" y="1071716"/>
            <a:chExt cx="4507373" cy="4908741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16" b="4681"/>
            <a:stretch/>
          </p:blipFill>
          <p:spPr>
            <a:xfrm>
              <a:off x="4277033" y="1071716"/>
              <a:ext cx="4507373" cy="4908741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5864653" y="1617162"/>
              <a:ext cx="1112168" cy="3281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333399"/>
                  </a:solidFill>
                </a:rPr>
                <a:t>UV </a:t>
              </a:r>
              <a:r>
                <a:rPr lang="fr-FR" sz="1400" dirty="0" err="1" smtClean="0">
                  <a:solidFill>
                    <a:srgbClr val="333399"/>
                  </a:solidFill>
                </a:rPr>
                <a:t>Lamp</a:t>
              </a:r>
              <a:endParaRPr lang="fr-FR" sz="1400" dirty="0">
                <a:solidFill>
                  <a:srgbClr val="333399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951407" y="2349620"/>
              <a:ext cx="1650307" cy="55785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333399"/>
                  </a:solidFill>
                </a:rPr>
                <a:t> Kelvin probe power </a:t>
              </a:r>
              <a:r>
                <a:rPr lang="fr-FR" sz="1400" dirty="0" err="1" smtClean="0">
                  <a:solidFill>
                    <a:srgbClr val="333399"/>
                  </a:solidFill>
                </a:rPr>
                <a:t>supply</a:t>
              </a:r>
              <a:endParaRPr lang="fr-FR" sz="1400" dirty="0">
                <a:solidFill>
                  <a:srgbClr val="333399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333248" y="3437596"/>
              <a:ext cx="1090537" cy="55785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333399"/>
                  </a:solidFill>
                </a:rPr>
                <a:t>Translation axis</a:t>
              </a:r>
              <a:endParaRPr lang="fr-FR" sz="1400" dirty="0">
                <a:solidFill>
                  <a:srgbClr val="333399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597133" y="5292916"/>
              <a:ext cx="1267520" cy="55785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333399"/>
                  </a:solidFill>
                </a:rPr>
                <a:t>HT </a:t>
              </a:r>
              <a:r>
                <a:rPr lang="fr-FR" sz="1400" dirty="0" err="1" smtClean="0">
                  <a:solidFill>
                    <a:srgbClr val="333399"/>
                  </a:solidFill>
                </a:rPr>
                <a:t>Breaktrough</a:t>
              </a:r>
              <a:endParaRPr lang="fr-FR" sz="1400" dirty="0">
                <a:solidFill>
                  <a:srgbClr val="333399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788310" y="2713759"/>
              <a:ext cx="804727" cy="32815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>
                  <a:solidFill>
                    <a:srgbClr val="333399"/>
                  </a:solidFill>
                </a:rPr>
                <a:t>Lamp</a:t>
              </a:r>
              <a:endParaRPr lang="fr-FR" sz="1400" dirty="0">
                <a:solidFill>
                  <a:srgbClr val="333399"/>
                </a:solidFill>
              </a:endParaRPr>
            </a:p>
          </p:txBody>
        </p:sp>
      </p:grpSp>
      <p:grpSp>
        <p:nvGrpSpPr>
          <p:cNvPr id="19" name="Groupe 18"/>
          <p:cNvGrpSpPr>
            <a:grpSpLocks noChangeAspect="1"/>
          </p:cNvGrpSpPr>
          <p:nvPr/>
        </p:nvGrpSpPr>
        <p:grpSpPr>
          <a:xfrm>
            <a:off x="476277" y="2301001"/>
            <a:ext cx="3498320" cy="4028183"/>
            <a:chOff x="476277" y="2301001"/>
            <a:chExt cx="3498320" cy="402818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71" r="14972" b="21359"/>
            <a:stretch/>
          </p:blipFill>
          <p:spPr>
            <a:xfrm>
              <a:off x="476277" y="2301001"/>
              <a:ext cx="3498320" cy="4028183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1921319" y="2682791"/>
              <a:ext cx="1043110" cy="30777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333399"/>
                  </a:solidFill>
                </a:rPr>
                <a:t>UV </a:t>
              </a:r>
              <a:r>
                <a:rPr lang="fr-FR" sz="1400" dirty="0" err="1" smtClean="0">
                  <a:solidFill>
                    <a:srgbClr val="333399"/>
                  </a:solidFill>
                </a:rPr>
                <a:t>Lamp</a:t>
              </a:r>
              <a:endParaRPr lang="fr-FR" sz="1400" dirty="0">
                <a:solidFill>
                  <a:srgbClr val="333399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600634" y="3493751"/>
              <a:ext cx="786581" cy="30777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333399"/>
                  </a:solidFill>
                </a:rPr>
                <a:t>Camera</a:t>
              </a:r>
              <a:endParaRPr lang="fr-FR" sz="1400" dirty="0">
                <a:solidFill>
                  <a:srgbClr val="33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6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8F502-DDD7-4900-96BA-0C47CBF44910}" type="slidenum">
              <a:rPr lang="fr-FR" altLang="fr-FR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fr-FR" alt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23/03/2016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alt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\\ANDROMEDE2\Public\Amandine\05-03-2015\Caisson\IMG_3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889" y="3030504"/>
            <a:ext cx="4906671" cy="32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èche vers le bas 10"/>
          <p:cNvSpPr/>
          <p:nvPr/>
        </p:nvSpPr>
        <p:spPr>
          <a:xfrm>
            <a:off x="6228876" y="2552371"/>
            <a:ext cx="282229" cy="24711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60201" y="2113936"/>
            <a:ext cx="1609797" cy="45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VUV</a:t>
            </a:r>
            <a:endParaRPr lang="fr-FR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55249" y="4898318"/>
            <a:ext cx="387553" cy="501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+</a:t>
            </a:r>
            <a:endParaRPr lang="fr-FR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Arc 13"/>
          <p:cNvSpPr/>
          <p:nvPr/>
        </p:nvSpPr>
        <p:spPr>
          <a:xfrm>
            <a:off x="5345514" y="4679202"/>
            <a:ext cx="788825" cy="857165"/>
          </a:xfrm>
          <a:prstGeom prst="arc">
            <a:avLst>
              <a:gd name="adj1" fmla="val 15268555"/>
              <a:gd name="adj2" fmla="val 0"/>
            </a:avLst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58804" y="4710161"/>
            <a:ext cx="448705" cy="35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e-</a:t>
            </a:r>
            <a:endParaRPr lang="fr-FR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560201" y="4741520"/>
            <a:ext cx="486075" cy="48607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526233" y="4932603"/>
            <a:ext cx="446471" cy="39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E</a:t>
            </a:r>
            <a:endParaRPr lang="fr-FR" sz="18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6197073" y="4362240"/>
            <a:ext cx="1024417" cy="1139402"/>
          </a:xfrm>
          <a:prstGeom prst="arc">
            <a:avLst>
              <a:gd name="adj1" fmla="val 9934073"/>
              <a:gd name="adj2" fmla="val 14960965"/>
            </a:avLst>
          </a:prstGeom>
          <a:noFill/>
          <a:ln w="25400">
            <a:solidFill>
              <a:srgbClr val="33339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121945" y="4163257"/>
            <a:ext cx="1389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333399"/>
                </a:solidFill>
                <a:cs typeface="Times New Roman" panose="02020603050405020304" pitchFamily="18" charset="0"/>
              </a:rPr>
              <a:t>Dusts</a:t>
            </a:r>
            <a:endParaRPr lang="fr-FR" sz="1600" b="1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901253" y="4490642"/>
            <a:ext cx="387553" cy="501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+</a:t>
            </a:r>
            <a:endParaRPr lang="fr-FR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430527" y="3841469"/>
            <a:ext cx="387553" cy="501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6291143" y="4351788"/>
            <a:ext cx="418130" cy="632769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511888" y="4482873"/>
            <a:ext cx="446471" cy="39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E</a:t>
            </a:r>
            <a:endParaRPr lang="fr-FR" sz="18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769548738"/>
              </p:ext>
            </p:extLst>
          </p:nvPr>
        </p:nvGraphicFramePr>
        <p:xfrm>
          <a:off x="1620238" y="760194"/>
          <a:ext cx="6058756" cy="1435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0" y="2226536"/>
            <a:ext cx="39908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Dust layer </a:t>
            </a:r>
            <a:r>
              <a:rPr lang="en-US" sz="1400" b="1" dirty="0" smtClean="0">
                <a:solidFill>
                  <a:srgbClr val="FF0000"/>
                </a:solidFill>
              </a:rPr>
              <a:t>thickness</a:t>
            </a:r>
            <a:r>
              <a:rPr lang="en-US" sz="1400" dirty="0" smtClean="0">
                <a:solidFill>
                  <a:srgbClr val="333399"/>
                </a:solidFill>
              </a:rPr>
              <a:t>: 6 mm</a:t>
            </a:r>
          </a:p>
          <a:p>
            <a:pPr marL="176213" indent="-176213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Dust mark </a:t>
            </a:r>
            <a:r>
              <a:rPr lang="en-US" sz="1400" b="1" dirty="0" smtClean="0">
                <a:solidFill>
                  <a:srgbClr val="FF0000"/>
                </a:solidFill>
              </a:rPr>
              <a:t>diameter</a:t>
            </a:r>
            <a:r>
              <a:rPr lang="en-US" sz="1400" dirty="0" smtClean="0">
                <a:solidFill>
                  <a:srgbClr val="333399"/>
                </a:solidFill>
              </a:rPr>
              <a:t>: 30 mm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Distance between blocks and dust mark center: 25 mm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Altitude of blocks above the surface of dust: 5 mm</a:t>
            </a:r>
          </a:p>
          <a:p>
            <a:pPr marL="176213" indent="-176213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VUV Irradiation </a:t>
            </a:r>
            <a:r>
              <a:rPr lang="en-US" sz="1400" b="1" dirty="0" smtClean="0">
                <a:solidFill>
                  <a:srgbClr val="FF0000"/>
                </a:solidFill>
              </a:rPr>
              <a:t>duration</a:t>
            </a:r>
            <a:r>
              <a:rPr lang="en-US" sz="1400" dirty="0" smtClean="0">
                <a:solidFill>
                  <a:srgbClr val="333399"/>
                </a:solidFill>
              </a:rPr>
              <a:t>: 15 minutes</a:t>
            </a:r>
          </a:p>
          <a:p>
            <a:pPr marL="176213" indent="-176213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Dust simulants</a:t>
            </a:r>
            <a:r>
              <a:rPr lang="en-US" sz="1400" dirty="0" smtClean="0">
                <a:solidFill>
                  <a:srgbClr val="333399"/>
                </a:solidFill>
              </a:rPr>
              <a:t>: DNA-1 (EU) et JSC-1A (USA)</a:t>
            </a:r>
          </a:p>
          <a:p>
            <a:pPr marL="176213" indent="-176213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Grain</a:t>
            </a:r>
            <a:r>
              <a:rPr lang="en-US" sz="1400" b="1" dirty="0" smtClean="0">
                <a:solidFill>
                  <a:srgbClr val="333399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size</a:t>
            </a:r>
            <a:r>
              <a:rPr lang="en-US" sz="1400" dirty="0" smtClean="0">
                <a:solidFill>
                  <a:srgbClr val="333399"/>
                </a:solidFill>
              </a:rPr>
              <a:t>: all sizes</a:t>
            </a:r>
          </a:p>
          <a:p>
            <a:pPr marL="176213" indent="-176213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99"/>
                </a:solidFill>
              </a:rPr>
              <a:t>Applied</a:t>
            </a:r>
            <a:r>
              <a:rPr lang="en-US" sz="1400" b="1" dirty="0" smtClean="0">
                <a:solidFill>
                  <a:srgbClr val="333399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potentials</a:t>
            </a:r>
            <a:r>
              <a:rPr lang="en-US" sz="1400" dirty="0" smtClean="0">
                <a:solidFill>
                  <a:srgbClr val="333399"/>
                </a:solidFill>
              </a:rPr>
              <a:t>: 1000 ≤ V</a:t>
            </a:r>
            <a:r>
              <a:rPr lang="en-US" sz="1400" baseline="-25000" dirty="0" smtClean="0">
                <a:solidFill>
                  <a:srgbClr val="333399"/>
                </a:solidFill>
              </a:rPr>
              <a:t>+</a:t>
            </a:r>
            <a:r>
              <a:rPr lang="en-US" sz="1400" dirty="0" smtClean="0">
                <a:solidFill>
                  <a:srgbClr val="333399"/>
                </a:solidFill>
              </a:rPr>
              <a:t> = -V</a:t>
            </a:r>
            <a:r>
              <a:rPr lang="en-US" sz="1400" baseline="-25000" dirty="0" smtClean="0">
                <a:solidFill>
                  <a:srgbClr val="333399"/>
                </a:solidFill>
              </a:rPr>
              <a:t>-</a:t>
            </a:r>
            <a:r>
              <a:rPr lang="en-US" sz="1400" dirty="0" smtClean="0">
                <a:solidFill>
                  <a:srgbClr val="333399"/>
                </a:solidFill>
              </a:rPr>
              <a:t> ≤ 7000 V</a:t>
            </a:r>
          </a:p>
          <a:p>
            <a:pPr marL="176213" indent="-176213" algn="just">
              <a:buClr>
                <a:srgbClr val="333399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Weighing</a:t>
            </a:r>
            <a:r>
              <a:rPr lang="en-US" sz="1400" dirty="0" smtClean="0">
                <a:solidFill>
                  <a:srgbClr val="333399"/>
                </a:solidFill>
              </a:rPr>
              <a:t> of samples before and after</a:t>
            </a:r>
            <a:endParaRPr lang="en-US" sz="1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26C208-3CFF-4F3F-9D4D-783B0417D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AD26C208-3CFF-4F3F-9D4D-783B0417D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FD827E-7735-4C22-A3B1-47A83A33C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9DFD827E-7735-4C22-A3B1-47A83A33C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40D6B8-5006-44AB-BDDA-9C87FE37D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1340D6B8-5006-44AB-BDDA-9C87FE37D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9" grpId="0"/>
      <p:bldP spid="20" grpId="0" animBg="1"/>
      <p:bldP spid="21" grpId="0"/>
      <p:bldP spid="23" grpId="0"/>
      <p:bldP spid="24" grpId="0"/>
      <p:bldP spid="30" grpId="0"/>
      <p:bldGraphic spid="9" grpId="0" uiExpand="1">
        <p:bldSub>
          <a:bldDgm bld="one"/>
        </p:bldSub>
      </p:bldGraphic>
      <p:bldP spid="2" grpId="0" uiExpand="1" build="p"/>
    </p:bldLst>
  </p:timing>
</p:sld>
</file>

<file path=ppt/theme/theme1.xml><?xml version="1.0" encoding="utf-8"?>
<a:theme xmlns:a="http://schemas.openxmlformats.org/drawingml/2006/main" name="Masque texte">
  <a:themeElements>
    <a:clrScheme name="Masque tex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que tex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a:spPr>
      <a:bodyPr spcFirstLastPara="0" vert="horz" wrap="square" lIns="99569" tIns="39570" rIns="39569" bIns="39569" numCol="1" spcCol="1270" anchor="ctr" anchorCtr="0">
        <a:noAutofit/>
      </a:bodyPr>
      <a:lstStyle>
        <a:defPPr marL="114300" indent="-114300" algn="l" defTabSz="622300">
          <a:lnSpc>
            <a:spcPct val="90000"/>
          </a:lnSpc>
          <a:spcBef>
            <a:spcPct val="0"/>
          </a:spcBef>
          <a:spcAft>
            <a:spcPct val="15000"/>
          </a:spcAft>
          <a:buChar char="••"/>
          <a:defRPr sz="1400" kern="1200" dirty="0" smtClean="0">
            <a:solidFill>
              <a:srgbClr val="333399"/>
            </a:solidFill>
          </a:defRPr>
        </a:defPPr>
      </a:lstStyle>
      <a:style>
        <a:lnRef idx="1">
          <a:schemeClr val="accent6">
            <a:alpha val="90000"/>
            <a:hueOff val="0"/>
            <a:satOff val="0"/>
            <a:lumOff val="0"/>
            <a:alphaOff val="-20000"/>
          </a:schemeClr>
        </a:lnRef>
        <a:fillRef idx="1">
          <a:schemeClr val="lt1">
            <a:alpha val="90000"/>
            <a:hueOff val="0"/>
            <a:satOff val="0"/>
            <a:lumOff val="0"/>
            <a:alphaOff val="0"/>
          </a:schemeClr>
        </a:fillRef>
        <a:effectRef idx="2">
          <a:schemeClr val="lt1">
            <a:alpha val="90000"/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>
    <a:extraClrScheme>
      <a:clrScheme name="Masque tex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que tex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que tex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10090</TotalTime>
  <Words>1352</Words>
  <Application>Microsoft Office PowerPoint</Application>
  <PresentationFormat>Personnalisé</PresentationFormat>
  <Paragraphs>257</Paragraphs>
  <Slides>14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Masque texte</vt:lpstr>
      <vt:lpstr>Conception personnalisée</vt:lpstr>
      <vt:lpstr>Parametric study of lunar dust simulant charging and transport under VUV irradiation</vt:lpstr>
      <vt:lpstr>Study origins</vt:lpstr>
      <vt:lpstr>Scientific and economical context</vt:lpstr>
      <vt:lpstr>Scientific approach</vt:lpstr>
      <vt:lpstr>Lunar environment</vt:lpstr>
      <vt:lpstr>At grain scale</vt:lpstr>
      <vt:lpstr>SPIS-Dust physical model</vt:lpstr>
      <vt:lpstr>DROP (Dust Regolith Or Particles)</vt:lpstr>
      <vt:lpstr>Experimental protocol</vt:lpstr>
      <vt:lpstr>Dust charge</vt:lpstr>
      <vt:lpstr>Conductivity</vt:lpstr>
      <vt:lpstr>Dust transport</vt:lpstr>
      <vt:lpstr>Sample contamination</vt:lpstr>
      <vt:lpstr>Assessment</vt:lpstr>
    </vt:vector>
  </TitlesOfParts>
  <Company>Onera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National d’Études et de Recherches Aérospatiales</dc:title>
  <dc:creator>PLA</dc:creator>
  <cp:lastModifiedBy>Champlain Amandine</cp:lastModifiedBy>
  <cp:revision>653</cp:revision>
  <cp:lastPrinted>2005-10-14T09:47:05Z</cp:lastPrinted>
  <dcterms:created xsi:type="dcterms:W3CDTF">2003-11-04T15:00:04Z</dcterms:created>
  <dcterms:modified xsi:type="dcterms:W3CDTF">2016-03-23T07:45:20Z</dcterms:modified>
</cp:coreProperties>
</file>