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77" r:id="rId3"/>
    <p:sldId id="267" r:id="rId4"/>
    <p:sldId id="266" r:id="rId5"/>
    <p:sldId id="276" r:id="rId6"/>
    <p:sldId id="283" r:id="rId7"/>
    <p:sldId id="292" r:id="rId8"/>
    <p:sldId id="293" r:id="rId9"/>
    <p:sldId id="260" r:id="rId10"/>
    <p:sldId id="296" r:id="rId11"/>
    <p:sldId id="287" r:id="rId12"/>
    <p:sldId id="288" r:id="rId13"/>
    <p:sldId id="297" r:id="rId14"/>
    <p:sldId id="290" r:id="rId15"/>
    <p:sldId id="298" r:id="rId16"/>
    <p:sldId id="295" r:id="rId17"/>
    <p:sldId id="278" r:id="rId18"/>
    <p:sldId id="281" r:id="rId19"/>
    <p:sldId id="279" r:id="rId20"/>
    <p:sldId id="282" r:id="rId21"/>
    <p:sldId id="280" r:id="rId22"/>
    <p:sldId id="286" r:id="rId2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305"/>
    <a:srgbClr val="005191"/>
    <a:srgbClr val="EC7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F12707D-6C43-4D7D-9E88-8A110A5497F5}" type="datetimeFigureOut">
              <a:rPr lang="fr-FR" smtClean="0"/>
              <a:t>22/03/2016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13331F6-2083-468C-B80B-3650EF24A4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2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94784" y="6526776"/>
            <a:ext cx="2133600" cy="216024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C0F30202-4819-4CF9-80B5-29105B9CC6A2}" type="datetime1">
              <a:rPr lang="fr-FR" smtClean="0"/>
              <a:t>22/03/2016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Picture 10" descr="Cou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685958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-180000" y="2134800"/>
            <a:ext cx="8532000" cy="86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3200" b="1" kern="1200" cap="all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979613" y="1400400"/>
            <a:ext cx="63373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1600" b="1" kern="1200" dirty="0" smtClean="0">
                <a:solidFill>
                  <a:srgbClr val="EC730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>
          <a:xfrm>
            <a:off x="611188" y="3429000"/>
            <a:ext cx="7777162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24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980000" y="4276800"/>
            <a:ext cx="6337300" cy="93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1600" b="1" kern="1200" dirty="0" smtClean="0">
                <a:solidFill>
                  <a:srgbClr val="EC730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Espace réservé pour une image  17"/>
          <p:cNvSpPr>
            <a:spLocks noGrp="1"/>
          </p:cNvSpPr>
          <p:nvPr>
            <p:ph type="pic" sz="quarter" idx="17"/>
          </p:nvPr>
        </p:nvSpPr>
        <p:spPr>
          <a:xfrm>
            <a:off x="5938341" y="288925"/>
            <a:ext cx="2378075" cy="9080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/>
          </p:nvPr>
        </p:nvSpPr>
        <p:spPr>
          <a:xfrm>
            <a:off x="6876000" y="5373688"/>
            <a:ext cx="1438275" cy="554037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9"/>
          </p:nvPr>
        </p:nvSpPr>
        <p:spPr>
          <a:xfrm>
            <a:off x="6443663" y="4725144"/>
            <a:ext cx="1873250" cy="5032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51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Line 6"/>
          <p:cNvSpPr>
            <a:spLocks noChangeShapeType="1"/>
          </p:cNvSpPr>
          <p:nvPr userDrawn="1"/>
        </p:nvSpPr>
        <p:spPr bwMode="gray">
          <a:xfrm>
            <a:off x="8604250" y="692150"/>
            <a:ext cx="0" cy="5400675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25" name="Oval 5"/>
          <p:cNvSpPr>
            <a:spLocks noChangeArrowheads="1"/>
          </p:cNvSpPr>
          <p:nvPr userDrawn="1"/>
        </p:nvSpPr>
        <p:spPr bwMode="gray">
          <a:xfrm>
            <a:off x="8513763" y="585788"/>
            <a:ext cx="179387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26" name="Line 6"/>
          <p:cNvSpPr>
            <a:spLocks noChangeShapeType="1"/>
          </p:cNvSpPr>
          <p:nvPr userDrawn="1"/>
        </p:nvSpPr>
        <p:spPr bwMode="gray">
          <a:xfrm>
            <a:off x="8604250" y="692150"/>
            <a:ext cx="0" cy="5400675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27" name="Oval 7"/>
          <p:cNvSpPr>
            <a:spLocks noChangeArrowheads="1"/>
          </p:cNvSpPr>
          <p:nvPr userDrawn="1"/>
        </p:nvSpPr>
        <p:spPr bwMode="gray">
          <a:xfrm>
            <a:off x="8513763" y="6053138"/>
            <a:ext cx="179387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7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94784" y="6526800"/>
            <a:ext cx="21336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2C14BEE-B63C-4149-A7E2-D819D12C681E}" type="datetime1">
              <a:rPr lang="fr-FR" smtClean="0"/>
              <a:t>22/03/2016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gray">
          <a:xfrm>
            <a:off x="809625" y="549275"/>
            <a:ext cx="1588" cy="554355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 rot="16200000">
            <a:off x="-1850231" y="2983707"/>
            <a:ext cx="446405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300" b="1" dirty="0">
                <a:solidFill>
                  <a:schemeClr val="tx2"/>
                </a:solidFill>
                <a:latin typeface="Arial" charset="0"/>
                <a:cs typeface="Arial" charset="0"/>
              </a:rPr>
              <a:t>SOMMAIRE</a:t>
            </a:r>
          </a:p>
        </p:txBody>
      </p:sp>
      <p:pic>
        <p:nvPicPr>
          <p:cNvPr id="8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7"/>
          <p:cNvSpPr>
            <a:spLocks noChangeArrowheads="1"/>
          </p:cNvSpPr>
          <p:nvPr userDrawn="1"/>
        </p:nvSpPr>
        <p:spPr bwMode="gray">
          <a:xfrm>
            <a:off x="720725" y="512763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0" name="Oval 7"/>
          <p:cNvSpPr>
            <a:spLocks noChangeArrowheads="1"/>
          </p:cNvSpPr>
          <p:nvPr userDrawn="1"/>
        </p:nvSpPr>
        <p:spPr bwMode="gray">
          <a:xfrm>
            <a:off x="720725" y="5986463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188000" y="1486800"/>
            <a:ext cx="7776488" cy="367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EC7405"/>
              </a:buClr>
              <a:buSzPct val="80000"/>
              <a:buFont typeface="Wingdings 2" pitchFamily="18" charset="2"/>
              <a:buChar char=""/>
              <a:defRPr sz="2200" b="1" cap="all" baseline="0">
                <a:solidFill>
                  <a:srgbClr val="0051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0099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94784" y="6526800"/>
            <a:ext cx="21336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D2AFECD-0849-499D-8272-A716B2A1E4A5}" type="datetime1">
              <a:rPr lang="fr-FR" smtClean="0"/>
              <a:t>22/03/2016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gray">
          <a:xfrm rot="5400000">
            <a:off x="4572000" y="-3159125"/>
            <a:ext cx="0" cy="806450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8" name="Oval 5"/>
          <p:cNvSpPr>
            <a:spLocks noChangeArrowheads="1"/>
          </p:cNvSpPr>
          <p:nvPr userDrawn="1"/>
        </p:nvSpPr>
        <p:spPr bwMode="gray">
          <a:xfrm rot="5400000">
            <a:off x="8459788" y="765175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9" name="Oval 7"/>
          <p:cNvSpPr>
            <a:spLocks noChangeArrowheads="1"/>
          </p:cNvSpPr>
          <p:nvPr userDrawn="1"/>
        </p:nvSpPr>
        <p:spPr bwMode="gray">
          <a:xfrm rot="5400000">
            <a:off x="504825" y="765175"/>
            <a:ext cx="179388" cy="179388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pic>
        <p:nvPicPr>
          <p:cNvPr id="19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9"/>
          <p:cNvSpPr>
            <a:spLocks noGrp="1"/>
          </p:cNvSpPr>
          <p:nvPr>
            <p:ph sz="quarter" idx="16"/>
          </p:nvPr>
        </p:nvSpPr>
        <p:spPr>
          <a:xfrm>
            <a:off x="539750" y="1340768"/>
            <a:ext cx="8064499" cy="468052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EC7305"/>
                </a:solidFill>
              </a:defRPr>
            </a:lvl1pPr>
            <a:lvl2pPr marL="0" indent="0">
              <a:buNone/>
              <a:defRPr/>
            </a:lvl2pPr>
            <a:lvl3pPr marL="360000" indent="-228600">
              <a:buSzPct val="80000"/>
              <a:buFont typeface="Wingdings 2" pitchFamily="18" charset="2"/>
              <a:buChar char=""/>
              <a:defRPr sz="1800"/>
            </a:lvl3pPr>
            <a:lvl4pPr marL="540000" indent="-228600">
              <a:buFont typeface="Wingdings 2" pitchFamily="18" charset="2"/>
              <a:buChar char="è"/>
              <a:defRPr sz="1600"/>
            </a:lvl4pPr>
            <a:lvl5pPr marL="720000">
              <a:buClr>
                <a:srgbClr val="EC7305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428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87200"/>
            <a:ext cx="8064000" cy="720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94784" y="6526800"/>
            <a:ext cx="21336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39008C9-EF9F-4D6F-8222-0D02BE38F952}" type="datetime1">
              <a:rPr lang="fr-FR" smtClean="0"/>
              <a:t>22/03/2016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0000" y="1774800"/>
            <a:ext cx="3600000" cy="79010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932040" y="1772816"/>
            <a:ext cx="3600000" cy="79010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2780928"/>
            <a:ext cx="3600000" cy="3312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Troisième niveau</a:t>
            </a:r>
          </a:p>
          <a:p>
            <a:pPr lvl="0"/>
            <a:r>
              <a:rPr lang="fr-FR" dirty="0" smtClean="0"/>
              <a:t>Quatrième niveau</a:t>
            </a:r>
          </a:p>
          <a:p>
            <a:pPr lv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6" hasCustomPrompt="1"/>
          </p:nvPr>
        </p:nvSpPr>
        <p:spPr>
          <a:xfrm>
            <a:off x="4932052" y="2780928"/>
            <a:ext cx="3600000" cy="3312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Troisième niveau</a:t>
            </a:r>
          </a:p>
          <a:p>
            <a:pPr lvl="0"/>
            <a:r>
              <a:rPr lang="fr-FR" dirty="0" smtClean="0"/>
              <a:t>Quatrième niveau</a:t>
            </a:r>
          </a:p>
          <a:p>
            <a:pPr lv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Line 6"/>
          <p:cNvSpPr>
            <a:spLocks noChangeShapeType="1"/>
          </p:cNvSpPr>
          <p:nvPr userDrawn="1"/>
        </p:nvSpPr>
        <p:spPr bwMode="gray">
          <a:xfrm rot="5400000">
            <a:off x="4572000" y="-3159125"/>
            <a:ext cx="0" cy="806450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3" name="Oval 5"/>
          <p:cNvSpPr>
            <a:spLocks noChangeArrowheads="1"/>
          </p:cNvSpPr>
          <p:nvPr userDrawn="1"/>
        </p:nvSpPr>
        <p:spPr bwMode="gray">
          <a:xfrm rot="5400000">
            <a:off x="8459788" y="765175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4" name="Oval 7"/>
          <p:cNvSpPr>
            <a:spLocks noChangeArrowheads="1"/>
          </p:cNvSpPr>
          <p:nvPr userDrawn="1"/>
        </p:nvSpPr>
        <p:spPr bwMode="gray">
          <a:xfrm rot="5400000">
            <a:off x="504825" y="765175"/>
            <a:ext cx="179388" cy="179388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pic>
        <p:nvPicPr>
          <p:cNvPr id="15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85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contenu sans barre H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94784" y="6526800"/>
            <a:ext cx="21336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4FEB20A4-9A1C-40B6-A979-8252A8067390}" type="datetime1">
              <a:rPr lang="fr-FR" smtClean="0"/>
              <a:t>22/03/2016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0000" y="1627200"/>
            <a:ext cx="8064000" cy="79010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2564904"/>
            <a:ext cx="8064896" cy="3312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Troisième niveau</a:t>
            </a:r>
          </a:p>
          <a:p>
            <a:pPr lvl="0"/>
            <a:r>
              <a:rPr lang="fr-FR" dirty="0" smtClean="0"/>
              <a:t>Quatrième niveau</a:t>
            </a:r>
          </a:p>
          <a:p>
            <a:pPr lvl="0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2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04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contenu sans barre H et sans pieds de page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0000" y="1627200"/>
            <a:ext cx="8064000" cy="79010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2564904"/>
            <a:ext cx="8064896" cy="3312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Troisième niveau</a:t>
            </a:r>
          </a:p>
          <a:p>
            <a:pPr lvl="0"/>
            <a:r>
              <a:rPr lang="fr-FR" dirty="0" smtClean="0"/>
              <a:t>Quatrième niveau</a:t>
            </a:r>
          </a:p>
          <a:p>
            <a:pPr lvl="0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94784" y="6526800"/>
            <a:ext cx="21336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C450AA58-49EA-4CCD-99B1-1F7C6422E2A5}" type="datetime1">
              <a:rPr lang="fr-FR" smtClean="0"/>
              <a:pPr/>
              <a:t>22/03/2016</a:t>
            </a:fld>
            <a:endParaRPr lang="fr-FR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095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94784" y="6526800"/>
            <a:ext cx="21336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D2AFECD-0849-499D-8272-A716B2A1E4A5}" type="datetime1">
              <a:rPr lang="fr-FR" smtClean="0"/>
              <a:t>22/03/2016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gray">
          <a:xfrm rot="5400000">
            <a:off x="4572000" y="-3159125"/>
            <a:ext cx="0" cy="806450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8" name="Oval 5"/>
          <p:cNvSpPr>
            <a:spLocks noChangeArrowheads="1"/>
          </p:cNvSpPr>
          <p:nvPr userDrawn="1"/>
        </p:nvSpPr>
        <p:spPr bwMode="gray">
          <a:xfrm rot="5400000">
            <a:off x="8459788" y="765175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9" name="Oval 7"/>
          <p:cNvSpPr>
            <a:spLocks noChangeArrowheads="1"/>
          </p:cNvSpPr>
          <p:nvPr userDrawn="1"/>
        </p:nvSpPr>
        <p:spPr bwMode="gray">
          <a:xfrm rot="5400000">
            <a:off x="504825" y="765175"/>
            <a:ext cx="179388" cy="179388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pic>
        <p:nvPicPr>
          <p:cNvPr id="19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78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187200"/>
            <a:ext cx="806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dirty="0" smtClean="0"/>
              <a:t>Modifiez les styles du texte du masque</a:t>
            </a:r>
          </a:p>
          <a:p>
            <a:pPr marL="0" lvl="1" indent="0" algn="l" defTabSz="914400" rtl="0" eaLnBrk="1" latinLnBrk="0" hangingPunct="1">
              <a:spcBef>
                <a:spcPct val="20000"/>
              </a:spcBef>
              <a:buClr>
                <a:srgbClr val="EC7305"/>
              </a:buClr>
              <a:buSzPct val="80000"/>
              <a:buFont typeface="Wingdings 2" pitchFamily="18" charset="2"/>
              <a:buNone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160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5" r:id="rId3"/>
    <p:sldLayoutId id="2147483662" r:id="rId4"/>
    <p:sldLayoutId id="2147483663" r:id="rId5"/>
    <p:sldLayoutId id="2147483664" r:id="rId6"/>
    <p:sldLayoutId id="2147483666" r:id="rId7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200" b="1" kern="1200" cap="all" baseline="0">
          <a:solidFill>
            <a:srgbClr val="00519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fr-FR" sz="2000" kern="1200" dirty="0" smtClean="0">
          <a:solidFill>
            <a:srgbClr val="EC7305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spcBef>
          <a:spcPct val="20000"/>
        </a:spcBef>
        <a:buClr>
          <a:srgbClr val="EC7305"/>
        </a:buClr>
        <a:buSzPct val="80000"/>
        <a:buFont typeface="Wingdings 2" pitchFamily="18" charset="2"/>
        <a:buNone/>
        <a:defRPr lang="fr-FR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indent="-228600" algn="l" defTabSz="914400" rtl="0" eaLnBrk="1" latinLnBrk="0" hangingPunct="1">
        <a:spcBef>
          <a:spcPct val="20000"/>
        </a:spcBef>
        <a:buClr>
          <a:srgbClr val="EC7305"/>
        </a:buClr>
        <a:buSzPct val="80000"/>
        <a:buFont typeface="Wingdings 2" pitchFamily="18" charset="2"/>
        <a:buChar char=""/>
        <a:defRPr lang="fr-FR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indent="-285750" algn="l" defTabSz="914400" rtl="0" eaLnBrk="1" latinLnBrk="0" hangingPunct="1">
        <a:spcBef>
          <a:spcPct val="20000"/>
        </a:spcBef>
        <a:buClr>
          <a:srgbClr val="EC7305"/>
        </a:buClr>
        <a:buFont typeface="Wingdings 2" pitchFamily="18" charset="2"/>
        <a:buChar char="è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indent="-228600" algn="l" defTabSz="914400" rtl="0" eaLnBrk="1" latinLnBrk="0" hangingPunct="1">
        <a:spcBef>
          <a:spcPct val="20000"/>
        </a:spcBef>
        <a:buClr>
          <a:srgbClr val="EC7305"/>
        </a:buClr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atrex.cnes.fr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MATREX - </a:t>
            </a:r>
            <a:r>
              <a:rPr lang="fr-FR" dirty="0" err="1"/>
              <a:t>Material</a:t>
            </a:r>
            <a:r>
              <a:rPr lang="fr-FR" dirty="0"/>
              <a:t> </a:t>
            </a:r>
            <a:r>
              <a:rPr lang="fr-FR" dirty="0" err="1"/>
              <a:t>Recording</a:t>
            </a:r>
            <a:r>
              <a:rPr lang="fr-FR" dirty="0"/>
              <a:t> </a:t>
            </a:r>
            <a:r>
              <a:rPr lang="fr-FR" dirty="0" err="1"/>
              <a:t>Experience</a:t>
            </a:r>
            <a:r>
              <a:rPr lang="fr-FR" dirty="0"/>
              <a:t>: CNES </a:t>
            </a:r>
            <a:r>
              <a:rPr lang="fr-FR" dirty="0" err="1"/>
              <a:t>materials</a:t>
            </a:r>
            <a:r>
              <a:rPr lang="fr-FR" dirty="0"/>
              <a:t> </a:t>
            </a:r>
            <a:r>
              <a:rPr lang="fr-FR" dirty="0" err="1"/>
              <a:t>database</a:t>
            </a:r>
            <a:r>
              <a:rPr lang="fr-FR" dirty="0"/>
              <a:t> for </a:t>
            </a:r>
            <a:r>
              <a:rPr lang="fr-FR" dirty="0" err="1"/>
              <a:t>space</a:t>
            </a:r>
            <a:r>
              <a:rPr lang="fr-FR" dirty="0"/>
              <a:t> applications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22d </a:t>
            </a:r>
            <a:r>
              <a:rPr lang="fr-FR" dirty="0"/>
              <a:t>SPINE Meeting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611188" y="3717280"/>
            <a:ext cx="7777162" cy="431800"/>
          </a:xfrm>
        </p:spPr>
        <p:txBody>
          <a:bodyPr/>
          <a:lstStyle/>
          <a:p>
            <a:r>
              <a:rPr lang="fr-FR" dirty="0" smtClean="0"/>
              <a:t>Hélène Combes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23/03/16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9"/>
          </p:nvPr>
        </p:nvSpPr>
        <p:spPr>
          <a:xfrm>
            <a:off x="3707904" y="4725144"/>
            <a:ext cx="4609009" cy="503238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Sous-direction Assurance Qualité</a:t>
            </a:r>
          </a:p>
          <a:p>
            <a:r>
              <a:rPr lang="fr-FR" dirty="0" smtClean="0"/>
              <a:t>Service Technologies Matériaux et Procédés</a:t>
            </a:r>
          </a:p>
          <a:p>
            <a:r>
              <a:rPr lang="fr-FR" dirty="0" smtClean="0"/>
              <a:t>CNES Toulouse</a:t>
            </a:r>
            <a:endParaRPr lang="fr-FR" dirty="0"/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25A9-67A8-4832-881D-E77F3C3C51CB}" type="datetime1">
              <a:rPr lang="fr-FR" smtClean="0"/>
              <a:t>22/03/2016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" b="3390"/>
          <a:stretch>
            <a:fillRect/>
          </a:stretch>
        </p:blipFill>
        <p:spPr bwMode="auto">
          <a:xfrm>
            <a:off x="6259248" y="5373688"/>
            <a:ext cx="2055028" cy="79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" descr="Résultat de recherche d'images pour &quot;cct logo cnes&quot;"/>
          <p:cNvSpPr>
            <a:spLocks noGrp="1" noChangeAspect="1" noChangeArrowheads="1"/>
          </p:cNvSpPr>
          <p:nvPr>
            <p:ph type="pic" sz="quarter" idx="17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2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FECD-0849-499D-8272-A716B2A1E4A5}" type="datetime1">
              <a:rPr lang="fr-FR" smtClean="0"/>
              <a:t>22/03/2016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" b="17304"/>
          <a:stretch/>
        </p:blipFill>
        <p:spPr bwMode="auto">
          <a:xfrm>
            <a:off x="-1" y="44624"/>
            <a:ext cx="9324529" cy="549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6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FECD-0849-499D-8272-A716B2A1E4A5}" type="datetime1">
              <a:rPr lang="fr-FR" smtClean="0"/>
              <a:t>22/03/2016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4" b="6743"/>
          <a:stretch/>
        </p:blipFill>
        <p:spPr bwMode="auto">
          <a:xfrm>
            <a:off x="0" y="0"/>
            <a:ext cx="9468544" cy="669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9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FECD-0849-499D-8272-A716B2A1E4A5}" type="datetime1">
              <a:rPr lang="fr-FR" smtClean="0"/>
              <a:t>22/03/2016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7" b="12641"/>
          <a:stretch/>
        </p:blipFill>
        <p:spPr bwMode="auto">
          <a:xfrm>
            <a:off x="0" y="-27384"/>
            <a:ext cx="9144000" cy="600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22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FECD-0849-499D-8272-A716B2A1E4A5}" type="datetime1">
              <a:rPr lang="fr-FR" smtClean="0"/>
              <a:t>22/03/2016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 b="4276"/>
          <a:stretch/>
        </p:blipFill>
        <p:spPr bwMode="auto">
          <a:xfrm>
            <a:off x="0" y="117984"/>
            <a:ext cx="9144000" cy="66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FECD-0849-499D-8272-A716B2A1E4A5}" type="datetime1">
              <a:rPr lang="fr-FR" smtClean="0"/>
              <a:t>22/03/2016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1" b="4523"/>
          <a:stretch/>
        </p:blipFill>
        <p:spPr bwMode="auto">
          <a:xfrm>
            <a:off x="0" y="-27384"/>
            <a:ext cx="9144000" cy="655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8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FECD-0849-499D-8272-A716B2A1E4A5}" type="datetime1">
              <a:rPr lang="fr-FR" smtClean="0"/>
              <a:t>22/03/2016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2239" r="19180" b="6250"/>
          <a:stretch/>
        </p:blipFill>
        <p:spPr bwMode="auto">
          <a:xfrm>
            <a:off x="0" y="744"/>
            <a:ext cx="9231036" cy="659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5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FECD-0849-499D-8272-A716B2A1E4A5}" type="datetime1">
              <a:rPr lang="fr-FR" smtClean="0"/>
              <a:t>22/03/2016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5" b="9179"/>
          <a:stretch/>
        </p:blipFill>
        <p:spPr bwMode="auto">
          <a:xfrm>
            <a:off x="0" y="64119"/>
            <a:ext cx="9144000" cy="595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ask</a:t>
            </a:r>
            <a:r>
              <a:rPr lang="fr-FR" dirty="0" smtClean="0"/>
              <a:t> for an </a:t>
            </a:r>
            <a:r>
              <a:rPr lang="fr-FR" dirty="0" err="1" smtClean="0"/>
              <a:t>access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/>
          </p:nvPr>
        </p:nvSpPr>
        <p:spPr/>
        <p:txBody>
          <a:bodyPr>
            <a:noAutofit/>
          </a:bodyPr>
          <a:lstStyle/>
          <a:p>
            <a:pPr marL="131400" lvl="2" indent="0" algn="ctr">
              <a:buNone/>
            </a:pPr>
            <a:r>
              <a:rPr lang="fr-FR" sz="2400" b="1" dirty="0" err="1" smtClean="0"/>
              <a:t>External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users</a:t>
            </a:r>
            <a:r>
              <a:rPr lang="fr-FR" sz="2400" b="1" dirty="0" smtClean="0"/>
              <a:t> =</a:t>
            </a:r>
          </a:p>
          <a:p>
            <a:pPr marL="131400" lvl="2" indent="0" algn="ctr">
              <a:buNone/>
            </a:pPr>
            <a:r>
              <a:rPr lang="fr-FR" sz="2400" b="1" dirty="0" err="1" smtClean="0"/>
              <a:t>Materials</a:t>
            </a:r>
            <a:r>
              <a:rPr lang="fr-FR" sz="2400" b="1" dirty="0" smtClean="0"/>
              <a:t> experts* 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fr-FR" sz="2400" dirty="0" err="1" smtClean="0"/>
              <a:t>companies</a:t>
            </a:r>
            <a:r>
              <a:rPr lang="fr-FR" sz="2400" dirty="0" smtClean="0"/>
              <a:t> or </a:t>
            </a:r>
            <a:r>
              <a:rPr lang="fr-FR" sz="2400" dirty="0" err="1" smtClean="0"/>
              <a:t>entities</a:t>
            </a:r>
            <a:r>
              <a:rPr lang="fr-FR" sz="2400" dirty="0" smtClean="0"/>
              <a:t> </a:t>
            </a:r>
            <a:r>
              <a:rPr lang="fr-FR" sz="2400" dirty="0" err="1" smtClean="0"/>
              <a:t>having</a:t>
            </a:r>
            <a:r>
              <a:rPr lang="fr-FR" sz="2400" dirty="0" smtClean="0"/>
              <a:t> a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contractual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link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with</a:t>
            </a:r>
            <a:r>
              <a:rPr lang="fr-FR" sz="2400" dirty="0" smtClean="0"/>
              <a:t> CNES </a:t>
            </a:r>
          </a:p>
          <a:p>
            <a:pPr marL="131400" lvl="2" indent="0" algn="ctr">
              <a:buNone/>
            </a:pPr>
            <a:r>
              <a:rPr lang="fr-FR" sz="2400" dirty="0" smtClean="0"/>
              <a:t>+</a:t>
            </a:r>
          </a:p>
          <a:p>
            <a:pPr marL="131400" lvl="2" indent="0" algn="ctr">
              <a:buNone/>
            </a:pPr>
            <a:r>
              <a:rPr lang="fr-FR" sz="2400" dirty="0" err="1" smtClean="0"/>
              <a:t>Originating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EU (</a:t>
            </a:r>
            <a:r>
              <a:rPr lang="fr-FR" sz="2400" dirty="0" err="1" smtClean="0"/>
              <a:t>access</a:t>
            </a:r>
            <a:r>
              <a:rPr lang="fr-FR" sz="2400" dirty="0" smtClean="0"/>
              <a:t> </a:t>
            </a:r>
            <a:r>
              <a:rPr lang="fr-FR" sz="2400" dirty="0" err="1" smtClean="0"/>
              <a:t>conditioned</a:t>
            </a:r>
            <a:r>
              <a:rPr lang="fr-FR" sz="2400" dirty="0" smtClean="0"/>
              <a:t> to </a:t>
            </a:r>
            <a:r>
              <a:rPr lang="fr-FR" sz="2400" dirty="0" err="1" smtClean="0"/>
              <a:t>specific</a:t>
            </a:r>
            <a:r>
              <a:rPr lang="fr-FR" sz="2400" dirty="0" smtClean="0"/>
              <a:t> autorisation if not)</a:t>
            </a:r>
          </a:p>
          <a:p>
            <a:pPr marL="131400" lvl="2" indent="0">
              <a:buNone/>
            </a:pPr>
            <a:endParaRPr lang="fr-FR" sz="2400" dirty="0" smtClean="0"/>
          </a:p>
          <a:p>
            <a:pPr marL="131400" lvl="2" indent="0">
              <a:buNone/>
            </a:pPr>
            <a:endParaRPr lang="fr-FR" sz="2400" dirty="0" smtClean="0"/>
          </a:p>
          <a:p>
            <a:pPr marL="131400" lvl="2" indent="0">
              <a:buNone/>
            </a:pPr>
            <a:r>
              <a:rPr lang="fr-FR" sz="2400" dirty="0" smtClean="0"/>
              <a:t>*on justification	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158B-2901-4CDA-80EA-5413E4B8512B}" type="datetime1">
              <a:rPr lang="fr-FR" smtClean="0"/>
              <a:t>22/03/2016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3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MATREX ACCESSIBLE to </a:t>
            </a:r>
            <a:r>
              <a:rPr lang="fr-FR" dirty="0" err="1" smtClean="0"/>
              <a:t>cnes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131400" lvl="2" indent="0">
              <a:buNone/>
            </a:pPr>
            <a:r>
              <a:rPr lang="fr-FR" sz="2400" dirty="0"/>
              <a:t>4</a:t>
            </a:r>
            <a:r>
              <a:rPr lang="fr-FR" sz="2400" dirty="0" smtClean="0"/>
              <a:t> </a:t>
            </a:r>
            <a:r>
              <a:rPr lang="fr-FR" sz="2400" dirty="0" err="1" smtClean="0"/>
              <a:t>levels</a:t>
            </a:r>
            <a:r>
              <a:rPr lang="fr-FR" sz="2400" dirty="0" smtClean="0"/>
              <a:t>:</a:t>
            </a:r>
          </a:p>
          <a:p>
            <a:pPr lvl="2"/>
            <a:r>
              <a:rPr lang="fr-FR" sz="2400" dirty="0" smtClean="0"/>
              <a:t> </a:t>
            </a:r>
            <a:r>
              <a:rPr lang="fr-FR" sz="2400" b="1" dirty="0" err="1" smtClean="0"/>
              <a:t>external</a:t>
            </a:r>
            <a:r>
              <a:rPr lang="fr-FR" sz="2400" b="1" dirty="0" smtClean="0"/>
              <a:t> editor</a:t>
            </a:r>
          </a:p>
          <a:p>
            <a:pPr lvl="2"/>
            <a:r>
              <a:rPr lang="fr-FR" sz="2400" b="1" dirty="0"/>
              <a:t> </a:t>
            </a:r>
            <a:r>
              <a:rPr lang="fr-FR" sz="2400" dirty="0" err="1"/>
              <a:t>external</a:t>
            </a:r>
            <a:r>
              <a:rPr lang="fr-FR" sz="2400" dirty="0"/>
              <a:t> </a:t>
            </a:r>
            <a:r>
              <a:rPr lang="fr-FR" sz="2400" dirty="0" smtClean="0"/>
              <a:t>editor + </a:t>
            </a:r>
            <a:r>
              <a:rPr lang="fr-FR" sz="2400" b="1" dirty="0"/>
              <a:t>Règlements </a:t>
            </a:r>
            <a:r>
              <a:rPr lang="fr-FR" sz="2400" b="1" dirty="0" smtClean="0"/>
              <a:t>&amp; </a:t>
            </a:r>
            <a:r>
              <a:rPr lang="fr-FR" sz="2400" b="1" dirty="0"/>
              <a:t>substances</a:t>
            </a:r>
          </a:p>
          <a:p>
            <a:pPr marL="311400" lvl="3" indent="0">
              <a:buNone/>
            </a:pPr>
            <a:r>
              <a:rPr lang="fr-FR" sz="2200" dirty="0" smtClean="0"/>
              <a:t>Access to the module « </a:t>
            </a:r>
            <a:r>
              <a:rPr lang="fr-FR" sz="2200" dirty="0" err="1" smtClean="0"/>
              <a:t>REACh</a:t>
            </a:r>
            <a:r>
              <a:rPr lang="fr-FR" sz="2200" dirty="0" smtClean="0"/>
              <a:t> </a:t>
            </a:r>
            <a:r>
              <a:rPr lang="fr-FR" sz="2200" dirty="0"/>
              <a:t>&amp;</a:t>
            </a:r>
            <a:r>
              <a:rPr lang="fr-FR" sz="2200" dirty="0" smtClean="0"/>
              <a:t> substances » and to </a:t>
            </a:r>
            <a:r>
              <a:rPr lang="fr-FR" sz="2200" dirty="0" err="1" smtClean="0"/>
              <a:t>toxicity</a:t>
            </a:r>
            <a:r>
              <a:rPr lang="fr-FR" sz="2200" dirty="0" smtClean="0"/>
              <a:t> data to </a:t>
            </a:r>
            <a:r>
              <a:rPr lang="fr-FR" sz="2200" dirty="0" err="1" smtClean="0"/>
              <a:t>demonstrate</a:t>
            </a:r>
            <a:r>
              <a:rPr lang="fr-FR" sz="2200" dirty="0" smtClean="0"/>
              <a:t> </a:t>
            </a:r>
            <a:r>
              <a:rPr lang="fr-FR" sz="2200" dirty="0" err="1" smtClean="0"/>
              <a:t>conformity</a:t>
            </a:r>
            <a:r>
              <a:rPr lang="fr-FR" sz="2200" dirty="0" smtClean="0"/>
              <a:t> to French </a:t>
            </a:r>
            <a:r>
              <a:rPr lang="fr-FR" sz="2200" dirty="0" err="1" smtClean="0"/>
              <a:t>Space</a:t>
            </a:r>
            <a:r>
              <a:rPr lang="fr-FR" sz="2200" dirty="0" smtClean="0"/>
              <a:t> </a:t>
            </a:r>
            <a:r>
              <a:rPr lang="fr-FR" sz="2200" dirty="0" err="1" smtClean="0"/>
              <a:t>Act</a:t>
            </a:r>
            <a:endParaRPr lang="fr-FR" sz="2200" dirty="0" smtClean="0"/>
          </a:p>
          <a:p>
            <a:pPr lvl="2"/>
            <a:r>
              <a:rPr lang="fr-FR" sz="2600" dirty="0" smtClean="0"/>
              <a:t> </a:t>
            </a:r>
            <a:r>
              <a:rPr lang="fr-FR" sz="2400" dirty="0" err="1"/>
              <a:t>external</a:t>
            </a:r>
            <a:r>
              <a:rPr lang="fr-FR" sz="2400" dirty="0"/>
              <a:t> editor + </a:t>
            </a:r>
            <a:r>
              <a:rPr lang="en-US" sz="2400" b="1" dirty="0" smtClean="0"/>
              <a:t>SPIS </a:t>
            </a:r>
            <a:r>
              <a:rPr lang="en-US" sz="2400" dirty="0" smtClean="0"/>
              <a:t>: access to data shared between users of Spacecraft </a:t>
            </a:r>
            <a:r>
              <a:rPr lang="en-US" sz="2400" dirty="0"/>
              <a:t>Plasma Interaction Software (SPIS</a:t>
            </a:r>
            <a:r>
              <a:rPr lang="en-US" sz="2400" dirty="0" smtClean="0"/>
              <a:t>)</a:t>
            </a:r>
            <a:endParaRPr lang="en-US" sz="2400" dirty="0"/>
          </a:p>
          <a:p>
            <a:pPr lvl="2"/>
            <a:r>
              <a:rPr lang="en-US" sz="2400" dirty="0" smtClean="0"/>
              <a:t> </a:t>
            </a:r>
            <a:r>
              <a:rPr lang="fr-FR" sz="2400" dirty="0" err="1"/>
              <a:t>external</a:t>
            </a:r>
            <a:r>
              <a:rPr lang="fr-FR" sz="2400" dirty="0"/>
              <a:t> editor + Règlements </a:t>
            </a:r>
            <a:r>
              <a:rPr lang="fr-FR" sz="2400" dirty="0" smtClean="0"/>
              <a:t>&amp; substances + SPIS</a:t>
            </a:r>
            <a:r>
              <a:rPr lang="en-US" sz="2400" dirty="0" smtClean="0"/>
              <a:t> 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158B-2901-4CDA-80EA-5413E4B8512B}" type="datetime1">
              <a:rPr lang="fr-FR" smtClean="0"/>
              <a:t>22/03/2016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51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MATREX ACCESSIBLE to </a:t>
            </a:r>
            <a:r>
              <a:rPr lang="fr-FR" dirty="0" err="1"/>
              <a:t>cnes</a:t>
            </a:r>
            <a:r>
              <a:rPr lang="fr-FR" dirty="0"/>
              <a:t> </a:t>
            </a:r>
            <a:r>
              <a:rPr lang="fr-FR" dirty="0" err="1"/>
              <a:t>partners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131400" lvl="2" indent="0">
              <a:buNone/>
            </a:pPr>
            <a:r>
              <a:rPr lang="fr-FR" sz="3200" dirty="0" err="1" smtClean="0"/>
              <a:t>Account</a:t>
            </a:r>
            <a:r>
              <a:rPr lang="fr-FR" sz="3200" dirty="0" smtClean="0"/>
              <a:t> </a:t>
            </a:r>
            <a:r>
              <a:rPr lang="fr-FR" sz="3200" dirty="0" err="1" smtClean="0"/>
              <a:t>request</a:t>
            </a:r>
            <a:r>
              <a:rPr lang="fr-FR" sz="3200" dirty="0" smtClean="0"/>
              <a:t> online:</a:t>
            </a:r>
          </a:p>
          <a:p>
            <a:pPr marL="131400" lvl="2" indent="0">
              <a:buNone/>
            </a:pPr>
            <a:endParaRPr lang="fr-FR" sz="2400" dirty="0"/>
          </a:p>
          <a:p>
            <a:pPr lvl="1" algn="ctr"/>
            <a:r>
              <a:rPr lang="fr-FR" sz="4400" dirty="0">
                <a:hlinkClick r:id="rId2"/>
              </a:rPr>
              <a:t>https://</a:t>
            </a:r>
            <a:r>
              <a:rPr lang="fr-FR" sz="4400" dirty="0" smtClean="0">
                <a:hlinkClick r:id="rId2"/>
              </a:rPr>
              <a:t>matrex.cnes.fr</a:t>
            </a:r>
            <a:r>
              <a:rPr lang="fr-FR" sz="4400" dirty="0" smtClean="0"/>
              <a:t>	</a:t>
            </a:r>
            <a:endParaRPr lang="fr-FR" sz="4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158B-2901-4CDA-80EA-5413E4B8512B}" type="datetime1">
              <a:rPr lang="fr-FR" smtClean="0"/>
              <a:t>22/03/2016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04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20A4-9A1C-40B6-A979-8252A8067390}" type="datetime1">
              <a:rPr lang="fr-FR" smtClean="0"/>
              <a:t>22/03/2016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3779912" y="260648"/>
            <a:ext cx="5112568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Design and use justification for new missions (</a:t>
            </a:r>
            <a:r>
              <a:rPr lang="fr-FR" sz="2400" b="1" dirty="0" err="1" smtClean="0">
                <a:solidFill>
                  <a:schemeClr val="bg1"/>
                </a:solidFill>
              </a:rPr>
              <a:t>materials</a:t>
            </a:r>
            <a:r>
              <a:rPr lang="fr-FR" sz="2400" b="1" dirty="0" smtClean="0">
                <a:solidFill>
                  <a:schemeClr val="bg1"/>
                </a:solidFill>
              </a:rPr>
              <a:t>’ </a:t>
            </a:r>
            <a:r>
              <a:rPr lang="fr-FR" sz="2400" b="1" dirty="0" err="1" smtClean="0">
                <a:solidFill>
                  <a:schemeClr val="bg1"/>
                </a:solidFill>
              </a:rPr>
              <a:t>properties</a:t>
            </a:r>
            <a:r>
              <a:rPr lang="fr-FR" sz="2400" b="1" dirty="0" smtClean="0">
                <a:solidFill>
                  <a:schemeClr val="bg1"/>
                </a:solidFill>
              </a:rPr>
              <a:t>, qualifications, anomalies)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72055" y="260648"/>
            <a:ext cx="1800200" cy="923330"/>
          </a:xfrm>
          <a:prstGeom prst="rect">
            <a:avLst/>
          </a:prstGeom>
          <a:solidFill>
            <a:schemeClr val="tx1">
              <a:alpha val="49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chemeClr val="bg1"/>
                </a:solidFill>
              </a:rPr>
              <a:t>T2L2 </a:t>
            </a:r>
            <a:r>
              <a:rPr lang="fr-FR" i="1" dirty="0" err="1" smtClean="0">
                <a:solidFill>
                  <a:schemeClr val="bg1"/>
                </a:solidFill>
              </a:rPr>
              <a:t>integration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r>
              <a:rPr lang="fr-FR" i="1" dirty="0">
                <a:solidFill>
                  <a:schemeClr val="bg1"/>
                </a:solidFill>
              </a:rPr>
              <a:t>on Jason-2</a:t>
            </a:r>
          </a:p>
          <a:p>
            <a:pPr algn="ctr"/>
            <a:r>
              <a:rPr lang="fr-FR" i="1" dirty="0" smtClean="0">
                <a:solidFill>
                  <a:schemeClr val="bg1"/>
                </a:solidFill>
              </a:rPr>
              <a:t>satellite</a:t>
            </a:r>
            <a:endParaRPr 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MATREX ACCESSIBLE to </a:t>
            </a:r>
            <a:r>
              <a:rPr lang="fr-FR" dirty="0" err="1"/>
              <a:t>cnes</a:t>
            </a:r>
            <a:r>
              <a:rPr lang="fr-FR" dirty="0"/>
              <a:t> </a:t>
            </a:r>
            <a:r>
              <a:rPr lang="fr-FR" dirty="0" err="1"/>
              <a:t>partners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131400" lvl="2" indent="0" algn="ctr">
              <a:buNone/>
            </a:pPr>
            <a:r>
              <a:rPr lang="fr-FR" sz="2400" dirty="0" err="1" smtClean="0"/>
              <a:t>Communicate</a:t>
            </a:r>
            <a:r>
              <a:rPr lang="fr-FR" sz="2400" dirty="0" smtClean="0"/>
              <a:t> on the </a:t>
            </a:r>
            <a:r>
              <a:rPr lang="fr-FR" sz="2400" dirty="0" err="1" smtClean="0"/>
              <a:t>opening</a:t>
            </a:r>
            <a:r>
              <a:rPr lang="fr-FR" sz="2400" dirty="0" smtClean="0"/>
              <a:t> of the DB</a:t>
            </a:r>
          </a:p>
          <a:p>
            <a:pPr marL="131400" lvl="2" indent="0" algn="ctr">
              <a:buNone/>
            </a:pPr>
            <a:endParaRPr lang="fr-FR" sz="2400" dirty="0"/>
          </a:p>
          <a:p>
            <a:pPr marL="131400" lvl="2" indent="0" algn="ctr">
              <a:buNone/>
            </a:pPr>
            <a:r>
              <a:rPr lang="fr-FR" sz="2400" dirty="0" err="1" smtClean="0"/>
              <a:t>Add</a:t>
            </a:r>
            <a:r>
              <a:rPr lang="fr-FR" sz="2400" dirty="0" smtClean="0"/>
              <a:t> information: collaborative </a:t>
            </a:r>
            <a:r>
              <a:rPr lang="fr-FR" sz="2400" dirty="0" err="1" smtClean="0"/>
              <a:t>tool</a:t>
            </a:r>
            <a:r>
              <a:rPr lang="fr-FR" sz="2400" dirty="0" smtClean="0"/>
              <a:t>!</a:t>
            </a:r>
          </a:p>
          <a:p>
            <a:pPr marL="131400" lvl="2" indent="0" algn="ctr">
              <a:buNone/>
            </a:pPr>
            <a:endParaRPr lang="fr-FR" sz="2400" dirty="0" smtClean="0"/>
          </a:p>
          <a:p>
            <a:pPr marL="131400" lvl="2" indent="0" algn="ctr">
              <a:buNone/>
            </a:pPr>
            <a:r>
              <a:rPr lang="fr-FR" sz="2400" dirty="0" smtClean="0"/>
              <a:t>MATREX = </a:t>
            </a:r>
            <a:r>
              <a:rPr lang="fr-FR" sz="2400" dirty="0" err="1" smtClean="0"/>
              <a:t>evolutive</a:t>
            </a:r>
            <a:r>
              <a:rPr lang="fr-FR" sz="2400" dirty="0" smtClean="0"/>
              <a:t> </a:t>
            </a:r>
            <a:r>
              <a:rPr lang="fr-FR" sz="2400" dirty="0" err="1" smtClean="0"/>
              <a:t>tool</a:t>
            </a:r>
            <a:r>
              <a:rPr lang="fr-FR" sz="2400" dirty="0" smtClean="0"/>
              <a:t> =&gt; </a:t>
            </a:r>
            <a:r>
              <a:rPr lang="fr-FR" sz="2400" dirty="0" err="1" smtClean="0"/>
              <a:t>please</a:t>
            </a:r>
            <a:r>
              <a:rPr lang="fr-FR" sz="2400" dirty="0" smtClean="0"/>
              <a:t> transmit suggestions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158B-2901-4CDA-80EA-5413E4B8512B}" type="datetime1">
              <a:rPr lang="fr-FR" smtClean="0"/>
              <a:t>22/03/2016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50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outlook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131400" lvl="2" indent="0" algn="ctr">
              <a:buNone/>
            </a:pPr>
            <a:r>
              <a:rPr lang="fr-FR" sz="2400" dirty="0" smtClean="0"/>
              <a:t>=&gt; </a:t>
            </a:r>
            <a:r>
              <a:rPr lang="fr-FR" sz="2400" dirty="0" err="1" smtClean="0"/>
              <a:t>European</a:t>
            </a:r>
            <a:r>
              <a:rPr lang="fr-FR" sz="2400" dirty="0" smtClean="0"/>
              <a:t> </a:t>
            </a:r>
            <a:r>
              <a:rPr lang="fr-FR" sz="2400" dirty="0" err="1" smtClean="0"/>
              <a:t>materials</a:t>
            </a:r>
            <a:r>
              <a:rPr lang="fr-FR" sz="2400" dirty="0" smtClean="0"/>
              <a:t> </a:t>
            </a:r>
            <a:r>
              <a:rPr lang="fr-FR" sz="2400" dirty="0" err="1" smtClean="0"/>
              <a:t>database</a:t>
            </a:r>
            <a:r>
              <a:rPr lang="fr-FR" sz="2400" dirty="0" smtClean="0"/>
              <a:t> (ESMDB)</a:t>
            </a:r>
          </a:p>
          <a:p>
            <a:pPr marL="131400" lvl="2" indent="0" algn="ctr">
              <a:buNone/>
            </a:pPr>
            <a:endParaRPr lang="fr-FR" sz="2400" dirty="0"/>
          </a:p>
          <a:p>
            <a:pPr marL="131400" lvl="2" indent="0" algn="ctr">
              <a:buNone/>
            </a:pPr>
            <a:endParaRPr lang="fr-FR" sz="2400" dirty="0" smtClean="0"/>
          </a:p>
          <a:p>
            <a:pPr marL="131400" lvl="2" indent="0" algn="ctr">
              <a:buNone/>
            </a:pP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158B-2901-4CDA-80EA-5413E4B8512B}" type="datetime1">
              <a:rPr lang="fr-FR" smtClean="0"/>
              <a:t>22/03/2016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602" y="1988840"/>
            <a:ext cx="2229916" cy="97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131400" lvl="2" indent="0" algn="ctr">
              <a:buNone/>
            </a:pPr>
            <a:endParaRPr lang="fr-FR" sz="2400" dirty="0"/>
          </a:p>
          <a:p>
            <a:pPr marL="131400" lvl="2" indent="0" algn="ctr">
              <a:buNone/>
            </a:pPr>
            <a:endParaRPr lang="fr-FR" sz="2400" dirty="0" smtClean="0"/>
          </a:p>
          <a:p>
            <a:pPr marL="131400" lvl="2" indent="0" algn="ctr">
              <a:buNone/>
            </a:pP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158B-2901-4CDA-80EA-5413E4B8512B}" type="datetime1">
              <a:rPr lang="fr-FR" smtClean="0"/>
              <a:t>22/03/2016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655840" cy="240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" b="3390"/>
          <a:stretch>
            <a:fillRect/>
          </a:stretch>
        </p:blipFill>
        <p:spPr bwMode="auto">
          <a:xfrm>
            <a:off x="3707904" y="368088"/>
            <a:ext cx="2225142" cy="85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01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967" y="116632"/>
            <a:ext cx="8892033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0" r="86"/>
          <a:stretch/>
        </p:blipFill>
        <p:spPr bwMode="auto">
          <a:xfrm>
            <a:off x="1" y="-45534"/>
            <a:ext cx="9144000" cy="690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3779912" y="260648"/>
            <a:ext cx="511256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</a:rPr>
              <a:t>Materials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re</a:t>
            </a:r>
            <a:r>
              <a:rPr lang="fr-FR" sz="2400" b="1" dirty="0" smtClean="0">
                <a:solidFill>
                  <a:schemeClr val="bg1"/>
                </a:solidFill>
              </a:rPr>
              <a:t>-entry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(</a:t>
            </a:r>
            <a:r>
              <a:rPr lang="fr-FR" sz="2400" b="1" dirty="0" err="1" smtClean="0">
                <a:solidFill>
                  <a:schemeClr val="bg1"/>
                </a:solidFill>
              </a:rPr>
              <a:t>materials</a:t>
            </a:r>
            <a:r>
              <a:rPr lang="fr-FR" sz="2400" b="1" dirty="0" smtClean="0">
                <a:solidFill>
                  <a:schemeClr val="bg1"/>
                </a:solidFill>
              </a:rPr>
              <a:t>’ </a:t>
            </a:r>
            <a:r>
              <a:rPr lang="fr-FR" sz="2400" b="1" dirty="0" err="1" smtClean="0">
                <a:solidFill>
                  <a:schemeClr val="bg1"/>
                </a:solidFill>
              </a:rPr>
              <a:t>properties</a:t>
            </a:r>
            <a:r>
              <a:rPr lang="fr-FR" sz="2400" b="1" dirty="0" smtClean="0">
                <a:solidFill>
                  <a:schemeClr val="bg1"/>
                </a:solidFill>
              </a:rPr>
              <a:t>)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528" y="247708"/>
            <a:ext cx="1800200" cy="120032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i="1" dirty="0" err="1" smtClean="0">
                <a:solidFill>
                  <a:schemeClr val="bg1"/>
                </a:solidFill>
              </a:rPr>
              <a:t>Titanium</a:t>
            </a:r>
            <a:r>
              <a:rPr lang="fr-FR" i="1" dirty="0" smtClean="0">
                <a:solidFill>
                  <a:schemeClr val="bg1"/>
                </a:solidFill>
              </a:rPr>
              <a:t> tank </a:t>
            </a:r>
            <a:r>
              <a:rPr lang="fr-FR" i="1" dirty="0" err="1" smtClean="0">
                <a:solidFill>
                  <a:schemeClr val="bg1"/>
                </a:solidFill>
              </a:rPr>
              <a:t>having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r>
              <a:rPr lang="fr-FR" i="1" dirty="0" err="1" smtClean="0">
                <a:solidFill>
                  <a:schemeClr val="bg1"/>
                </a:solidFill>
              </a:rPr>
              <a:t>survived</a:t>
            </a:r>
            <a:r>
              <a:rPr lang="fr-FR" i="1" dirty="0" smtClean="0">
                <a:solidFill>
                  <a:schemeClr val="bg1"/>
                </a:solidFill>
              </a:rPr>
              <a:t> an </a:t>
            </a:r>
            <a:r>
              <a:rPr lang="fr-FR" i="1" dirty="0" err="1" smtClean="0">
                <a:solidFill>
                  <a:schemeClr val="bg1"/>
                </a:solidFill>
              </a:rPr>
              <a:t>atmospheric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r>
              <a:rPr lang="fr-FR" i="1" dirty="0" err="1" smtClean="0">
                <a:solidFill>
                  <a:schemeClr val="bg1"/>
                </a:solidFill>
              </a:rPr>
              <a:t>re</a:t>
            </a:r>
            <a:r>
              <a:rPr lang="fr-FR" i="1" dirty="0" smtClean="0">
                <a:solidFill>
                  <a:schemeClr val="bg1"/>
                </a:solidFill>
              </a:rPr>
              <a:t>-entry</a:t>
            </a:r>
            <a:endParaRPr 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20A4-9A1C-40B6-A979-8252A8067390}" type="datetime1">
              <a:rPr lang="fr-FR" smtClean="0"/>
              <a:t>22/03/2016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Picture 43" descr="oce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" y="0"/>
            <a:ext cx="9144000" cy="68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3779912" y="260648"/>
            <a:ext cx="5112568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</a:rPr>
              <a:t>Environmental</a:t>
            </a:r>
            <a:r>
              <a:rPr lang="fr-FR" sz="2400" b="1" dirty="0" smtClean="0">
                <a:solidFill>
                  <a:schemeClr val="bg1"/>
                </a:solidFill>
              </a:rPr>
              <a:t> pollution </a:t>
            </a:r>
            <a:r>
              <a:rPr lang="fr-FR" sz="2400" b="1" dirty="0" err="1" smtClean="0">
                <a:solidFill>
                  <a:schemeClr val="bg1"/>
                </a:solidFill>
              </a:rPr>
              <a:t>induced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by  the end of </a:t>
            </a:r>
            <a:r>
              <a:rPr lang="fr-FR" sz="2400" b="1" dirty="0" smtClean="0">
                <a:solidFill>
                  <a:schemeClr val="bg1"/>
                </a:solidFill>
              </a:rPr>
              <a:t>life of the </a:t>
            </a:r>
            <a:r>
              <a:rPr lang="fr-FR" sz="2400" b="1" dirty="0" err="1" smtClean="0">
                <a:solidFill>
                  <a:schemeClr val="bg1"/>
                </a:solidFill>
              </a:rPr>
              <a:t>spacecraft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elements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</a:rPr>
              <a:t> in case of </a:t>
            </a:r>
            <a:r>
              <a:rPr lang="fr-FR" sz="2400" b="1" dirty="0" err="1" smtClean="0">
                <a:solidFill>
                  <a:schemeClr val="bg1"/>
                </a:solidFill>
              </a:rPr>
              <a:t>re</a:t>
            </a:r>
            <a:r>
              <a:rPr lang="fr-FR" sz="2400" b="1" dirty="0" smtClean="0">
                <a:solidFill>
                  <a:schemeClr val="bg1"/>
                </a:solidFill>
              </a:rPr>
              <a:t>-entry 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(</a:t>
            </a:r>
            <a:r>
              <a:rPr lang="fr-FR" sz="2400" b="1" dirty="0" err="1" smtClean="0">
                <a:solidFill>
                  <a:schemeClr val="bg1"/>
                </a:solidFill>
              </a:rPr>
              <a:t>toxicity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data</a:t>
            </a:r>
            <a:r>
              <a:rPr lang="fr-FR" sz="2400" b="1" dirty="0" smtClean="0">
                <a:solidFill>
                  <a:schemeClr val="bg1"/>
                </a:solidFill>
              </a:rPr>
              <a:t>) 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7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20A4-9A1C-40B6-A979-8252A8067390}" type="datetime1">
              <a:rPr lang="fr-FR" smtClean="0"/>
              <a:t>22/03/2016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3779912" y="260648"/>
            <a:ext cx="5112568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</a:rPr>
              <a:t>Risks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regarding</a:t>
            </a:r>
            <a:r>
              <a:rPr lang="fr-FR" sz="2400" b="1" dirty="0" smtClean="0">
                <a:solidFill>
                  <a:schemeClr val="bg1"/>
                </a:solidFill>
              </a:rPr>
              <a:t> the </a:t>
            </a:r>
            <a:r>
              <a:rPr lang="fr-FR" sz="2400" b="1" dirty="0" err="1" smtClean="0">
                <a:solidFill>
                  <a:schemeClr val="bg1"/>
                </a:solidFill>
              </a:rPr>
              <a:t>procurement</a:t>
            </a:r>
            <a:r>
              <a:rPr lang="fr-FR" sz="2400" b="1" dirty="0" smtClean="0">
                <a:solidFill>
                  <a:schemeClr val="bg1"/>
                </a:solidFill>
              </a:rPr>
              <a:t> (</a:t>
            </a:r>
            <a:r>
              <a:rPr lang="fr-FR" sz="2400" b="1" dirty="0" err="1" smtClean="0">
                <a:solidFill>
                  <a:schemeClr val="bg1"/>
                </a:solidFill>
              </a:rPr>
              <a:t>REACh</a:t>
            </a:r>
            <a:r>
              <a:rPr lang="fr-FR" sz="2400" b="1" dirty="0" smtClean="0">
                <a:solidFill>
                  <a:schemeClr val="bg1"/>
                </a:solidFill>
              </a:rPr>
              <a:t>, export control items…)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501" y="1867737"/>
            <a:ext cx="2039094" cy="203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6667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82315"/>
            <a:ext cx="2378341" cy="222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7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Why</a:t>
            </a:r>
            <a:r>
              <a:rPr lang="fr-FR" dirty="0"/>
              <a:t> a DB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547664" y="1844824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cap="all" dirty="0" smtClean="0">
                <a:solidFill>
                  <a:srgbClr val="005191"/>
                </a:solidFill>
                <a:latin typeface="Arial" pitchFamily="34" charset="0"/>
                <a:cs typeface="Arial" pitchFamily="34" charset="0"/>
              </a:rPr>
              <a:t>capitalisation</a:t>
            </a:r>
            <a:endParaRPr lang="fr-FR" sz="2200" b="1" cap="all" dirty="0">
              <a:solidFill>
                <a:srgbClr val="0051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19872" y="2852936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cap="all" dirty="0" err="1">
                <a:solidFill>
                  <a:srgbClr val="005191"/>
                </a:solidFill>
                <a:latin typeface="Arial" pitchFamily="34" charset="0"/>
                <a:cs typeface="Arial" pitchFamily="34" charset="0"/>
              </a:rPr>
              <a:t>efficiency</a:t>
            </a:r>
            <a:endParaRPr lang="fr-FR" sz="2200" b="1" cap="all" dirty="0">
              <a:solidFill>
                <a:srgbClr val="0051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11960" y="5091641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cap="all" dirty="0" smtClean="0">
                <a:solidFill>
                  <a:srgbClr val="005191"/>
                </a:solidFill>
                <a:latin typeface="Arial" pitchFamily="34" charset="0"/>
                <a:cs typeface="Arial" pitchFamily="34" charset="0"/>
              </a:rPr>
              <a:t>collaboration</a:t>
            </a:r>
            <a:endParaRPr lang="fr-FR" sz="2200" b="1" cap="all" dirty="0">
              <a:solidFill>
                <a:srgbClr val="0051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47664" y="3933636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200" b="1" cap="all">
                <a:solidFill>
                  <a:srgbClr val="0051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COST / TIME </a:t>
            </a:r>
            <a:r>
              <a:rPr lang="fr-FR" dirty="0" smtClean="0"/>
              <a:t>SAVING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62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967" y="116632"/>
            <a:ext cx="8892033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6463501" y="458003"/>
            <a:ext cx="2304256" cy="1605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Use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of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M&amp;P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on space projects (DMMPPL, validations,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anomalies…)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cxnSp>
        <p:nvCxnSpPr>
          <p:cNvPr id="32" name="Connecteur droit avec flèche 31"/>
          <p:cNvCxnSpPr>
            <a:stCxn id="30" idx="2"/>
            <a:endCxn id="34" idx="7"/>
          </p:cNvCxnSpPr>
          <p:nvPr/>
        </p:nvCxnSpPr>
        <p:spPr>
          <a:xfrm flipH="1">
            <a:off x="5219646" y="2063545"/>
            <a:ext cx="2395983" cy="850172"/>
          </a:xfrm>
          <a:prstGeom prst="straightConnector1">
            <a:avLst/>
          </a:prstGeom>
          <a:ln w="635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/>
          <p:cNvSpPr/>
          <p:nvPr/>
        </p:nvSpPr>
        <p:spPr>
          <a:xfrm>
            <a:off x="3118693" y="2701596"/>
            <a:ext cx="2461419" cy="14484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MATREX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6527255" y="2580011"/>
            <a:ext cx="2453812" cy="1605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Collect data on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performances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of materials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(TD,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MSDS, tests…) 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5580112" y="4717659"/>
            <a:ext cx="2719900" cy="1591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Verify that the choice of materials is corresponding to the needs in design phase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cxnSp>
        <p:nvCxnSpPr>
          <p:cNvPr id="42" name="Connecteur droit avec flèche 41"/>
          <p:cNvCxnSpPr>
            <a:stCxn id="34" idx="5"/>
            <a:endCxn id="40" idx="0"/>
          </p:cNvCxnSpPr>
          <p:nvPr/>
        </p:nvCxnSpPr>
        <p:spPr>
          <a:xfrm>
            <a:off x="5219646" y="3937930"/>
            <a:ext cx="1720416" cy="77972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à coins arrondis 54"/>
          <p:cNvSpPr/>
          <p:nvPr/>
        </p:nvSpPr>
        <p:spPr>
          <a:xfrm>
            <a:off x="344059" y="418570"/>
            <a:ext cx="2574137" cy="1004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Share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information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in a community</a:t>
            </a:r>
          </a:p>
        </p:txBody>
      </p:sp>
      <p:cxnSp>
        <p:nvCxnSpPr>
          <p:cNvPr id="56" name="Connecteur droit avec flèche 55"/>
          <p:cNvCxnSpPr>
            <a:stCxn id="35" idx="1"/>
            <a:endCxn id="34" idx="6"/>
          </p:cNvCxnSpPr>
          <p:nvPr/>
        </p:nvCxnSpPr>
        <p:spPr>
          <a:xfrm flipH="1">
            <a:off x="5580112" y="3382942"/>
            <a:ext cx="947143" cy="4288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à coins arrondis 57"/>
          <p:cNvSpPr/>
          <p:nvPr/>
        </p:nvSpPr>
        <p:spPr>
          <a:xfrm>
            <a:off x="2411760" y="5285267"/>
            <a:ext cx="2866956" cy="1307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Check if the use of materials is conform to recommendations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cxnSp>
        <p:nvCxnSpPr>
          <p:cNvPr id="59" name="Connecteur droit avec flèche 58"/>
          <p:cNvCxnSpPr>
            <a:stCxn id="34" idx="4"/>
            <a:endCxn id="58" idx="0"/>
          </p:cNvCxnSpPr>
          <p:nvPr/>
        </p:nvCxnSpPr>
        <p:spPr>
          <a:xfrm flipH="1">
            <a:off x="3845238" y="4150051"/>
            <a:ext cx="504165" cy="113521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>
            <a:stCxn id="34" idx="1"/>
            <a:endCxn id="34" idx="1"/>
          </p:cNvCxnSpPr>
          <p:nvPr/>
        </p:nvCxnSpPr>
        <p:spPr>
          <a:xfrm>
            <a:off x="3479159" y="291371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à coins arrondis 64"/>
          <p:cNvSpPr/>
          <p:nvPr/>
        </p:nvSpPr>
        <p:spPr>
          <a:xfrm>
            <a:off x="251520" y="3997740"/>
            <a:ext cx="2522538" cy="1015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Use anomalies return of experience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cxnSp>
        <p:nvCxnSpPr>
          <p:cNvPr id="66" name="Connecteur droit avec flèche 65"/>
          <p:cNvCxnSpPr>
            <a:stCxn id="34" idx="3"/>
            <a:endCxn id="65" idx="3"/>
          </p:cNvCxnSpPr>
          <p:nvPr/>
        </p:nvCxnSpPr>
        <p:spPr>
          <a:xfrm flipH="1">
            <a:off x="2774058" y="3937930"/>
            <a:ext cx="705101" cy="56752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344059" y="2011998"/>
            <a:ext cx="1825217" cy="1782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Risks linked to M&amp;P procurement  or use (REACh, ITAR…)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cxnSp>
        <p:nvCxnSpPr>
          <p:cNvPr id="4" name="Connecteur droit avec flèche 3"/>
          <p:cNvCxnSpPr>
            <a:endCxn id="22" idx="3"/>
          </p:cNvCxnSpPr>
          <p:nvPr/>
        </p:nvCxnSpPr>
        <p:spPr>
          <a:xfrm flipH="1" flipV="1">
            <a:off x="2169276" y="2903044"/>
            <a:ext cx="957332" cy="52278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34" idx="1"/>
            <a:endCxn id="55" idx="2"/>
          </p:cNvCxnSpPr>
          <p:nvPr/>
        </p:nvCxnSpPr>
        <p:spPr>
          <a:xfrm flipH="1" flipV="1">
            <a:off x="1631128" y="1423459"/>
            <a:ext cx="1848031" cy="1490258"/>
          </a:xfrm>
          <a:prstGeom prst="straightConnector1">
            <a:avLst/>
          </a:prstGeom>
          <a:ln w="635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à coins arrondis 26"/>
          <p:cNvSpPr/>
          <p:nvPr/>
        </p:nvSpPr>
        <p:spPr>
          <a:xfrm>
            <a:off x="3524276" y="519628"/>
            <a:ext cx="2304256" cy="802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Working groups (MPTB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9" name="Connecteur droit avec flèche 28"/>
          <p:cNvCxnSpPr>
            <a:stCxn id="27" idx="2"/>
            <a:endCxn id="34" idx="0"/>
          </p:cNvCxnSpPr>
          <p:nvPr/>
        </p:nvCxnSpPr>
        <p:spPr>
          <a:xfrm flipH="1">
            <a:off x="4349403" y="1322399"/>
            <a:ext cx="327001" cy="137919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54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40" grpId="0" animBg="1"/>
      <p:bldP spid="55" grpId="0" animBg="1"/>
      <p:bldP spid="58" grpId="0" animBg="1"/>
      <p:bldP spid="65" grpId="0" animBg="1"/>
      <p:bldP spid="22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51967" y="116632"/>
            <a:ext cx="8892033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AutoShape 27"/>
          <p:cNvSpPr>
            <a:spLocks noChangeArrowheads="1"/>
          </p:cNvSpPr>
          <p:nvPr/>
        </p:nvSpPr>
        <p:spPr bwMode="auto">
          <a:xfrm>
            <a:off x="2771800" y="1468043"/>
            <a:ext cx="3478965" cy="3257101"/>
          </a:xfrm>
          <a:custGeom>
            <a:avLst/>
            <a:gdLst>
              <a:gd name="T0" fmla="*/ 972344 w 21600"/>
              <a:gd name="T1" fmla="*/ 0 h 21600"/>
              <a:gd name="T2" fmla="*/ 284771 w 21600"/>
              <a:gd name="T3" fmla="*/ 263616 h 21600"/>
              <a:gd name="T4" fmla="*/ 0 w 21600"/>
              <a:gd name="T5" fmla="*/ 900113 h 21600"/>
              <a:gd name="T6" fmla="*/ 284771 w 21600"/>
              <a:gd name="T7" fmla="*/ 1536609 h 21600"/>
              <a:gd name="T8" fmla="*/ 972344 w 21600"/>
              <a:gd name="T9" fmla="*/ 1800225 h 21600"/>
              <a:gd name="T10" fmla="*/ 1659917 w 21600"/>
              <a:gd name="T11" fmla="*/ 1536609 h 21600"/>
              <a:gd name="T12" fmla="*/ 1944688 w 21600"/>
              <a:gd name="T13" fmla="*/ 900113 h 21600"/>
              <a:gd name="T14" fmla="*/ 1659917 w 21600"/>
              <a:gd name="T15" fmla="*/ 26361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297" y="10800"/>
                </a:moveTo>
                <a:cubicBezTo>
                  <a:pt x="3297" y="14944"/>
                  <a:pt x="6656" y="18303"/>
                  <a:pt x="10800" y="18303"/>
                </a:cubicBezTo>
                <a:cubicBezTo>
                  <a:pt x="14944" y="18303"/>
                  <a:pt x="18303" y="14944"/>
                  <a:pt x="18303" y="10800"/>
                </a:cubicBezTo>
                <a:cubicBezTo>
                  <a:pt x="18303" y="6656"/>
                  <a:pt x="14944" y="3297"/>
                  <a:pt x="10800" y="3297"/>
                </a:cubicBezTo>
                <a:cubicBezTo>
                  <a:pt x="6656" y="3297"/>
                  <a:pt x="3297" y="6656"/>
                  <a:pt x="3297" y="10800"/>
                </a:cubicBezTo>
                <a:close/>
              </a:path>
            </a:pathLst>
          </a:cu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b="1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3633786" y="2228773"/>
            <a:ext cx="1752883" cy="1668038"/>
          </a:xfrm>
          <a:prstGeom prst="ellipse">
            <a:avLst/>
          </a:prstGeom>
          <a:ln>
            <a:headEnd/>
            <a:tailEnd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MATREX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78667" y="1556792"/>
            <a:ext cx="114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372200" y="764704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Viewer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6444208" y="5661248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Editor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eur droit avec flèche 16"/>
          <p:cNvCxnSpPr>
            <a:stCxn id="37" idx="0"/>
            <a:endCxn id="33" idx="5"/>
          </p:cNvCxnSpPr>
          <p:nvPr/>
        </p:nvCxnSpPr>
        <p:spPr>
          <a:xfrm flipH="1" flipV="1">
            <a:off x="5129965" y="3652532"/>
            <a:ext cx="2394363" cy="200871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à coins arrondis 40"/>
          <p:cNvSpPr/>
          <p:nvPr/>
        </p:nvSpPr>
        <p:spPr>
          <a:xfrm>
            <a:off x="5724128" y="4437112"/>
            <a:ext cx="26642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Editor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251967" y="2851877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editor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412206" y="3211917"/>
            <a:ext cx="1079674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33" idx="7"/>
            <a:endCxn id="13" idx="1"/>
          </p:cNvCxnSpPr>
          <p:nvPr/>
        </p:nvCxnSpPr>
        <p:spPr>
          <a:xfrm flipV="1">
            <a:off x="5129965" y="1124744"/>
            <a:ext cx="1242235" cy="13483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12" descr="sui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1" t="50000" b="13941"/>
          <a:stretch/>
        </p:blipFill>
        <p:spPr bwMode="gray">
          <a:xfrm>
            <a:off x="7632551" y="332656"/>
            <a:ext cx="899889" cy="38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2" descr="sui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1" t="50000" b="13941"/>
          <a:stretch/>
        </p:blipFill>
        <p:spPr bwMode="gray">
          <a:xfrm>
            <a:off x="7524328" y="4005064"/>
            <a:ext cx="899889" cy="38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2" descr="sui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1" t="50000" b="13941"/>
          <a:stretch/>
        </p:blipFill>
        <p:spPr bwMode="gray">
          <a:xfrm>
            <a:off x="7753024" y="5207424"/>
            <a:ext cx="899889" cy="38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2" descr="sui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1" t="50000" b="13941"/>
          <a:stretch/>
        </p:blipFill>
        <p:spPr bwMode="gray">
          <a:xfrm>
            <a:off x="4348634" y="1086227"/>
            <a:ext cx="899889" cy="38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1425351" y="1027692"/>
            <a:ext cx="1526691" cy="529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Public data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>
            <a:stCxn id="6" idx="2"/>
          </p:cNvCxnSpPr>
          <p:nvPr/>
        </p:nvCxnSpPr>
        <p:spPr>
          <a:xfrm>
            <a:off x="2188697" y="1556792"/>
            <a:ext cx="1445089" cy="98353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Rectangle à coins arrondis 24"/>
          <p:cNvSpPr/>
          <p:nvPr/>
        </p:nvSpPr>
        <p:spPr>
          <a:xfrm>
            <a:off x="2341096" y="356138"/>
            <a:ext cx="1526691" cy="5291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021585" y="859732"/>
            <a:ext cx="1445089" cy="168059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7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0" grpId="0"/>
      <p:bldP spid="13" grpId="0" animBg="1"/>
      <p:bldP spid="37" grpId="0" animBg="1"/>
      <p:bldP spid="41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EXISTING DB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158B-2901-4CDA-80EA-5413E4B8512B}" type="datetime1">
              <a:rPr lang="fr-FR" smtClean="0"/>
              <a:t>22/03/2016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9</a:t>
            </a:fld>
            <a:endParaRPr lang="fr-FR" dirty="0"/>
          </a:p>
        </p:txBody>
      </p:sp>
      <p:graphicFrame>
        <p:nvGraphicFramePr>
          <p:cNvPr id="16" name="Espace réservé du contenu 15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444783901"/>
              </p:ext>
            </p:extLst>
          </p:nvPr>
        </p:nvGraphicFramePr>
        <p:xfrm>
          <a:off x="323528" y="1340768"/>
          <a:ext cx="8522298" cy="3960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383"/>
                <a:gridCol w="1420383"/>
                <a:gridCol w="1420383"/>
                <a:gridCol w="1420383"/>
                <a:gridCol w="1420383"/>
                <a:gridCol w="1420383"/>
              </a:tblGrid>
              <a:tr h="864096">
                <a:tc>
                  <a:txBody>
                    <a:bodyPr/>
                    <a:lstStyle/>
                    <a:p>
                      <a:r>
                        <a:rPr lang="fr-FR" dirty="0" smtClean="0"/>
                        <a:t>DB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Materials</a:t>
                      </a:r>
                      <a:r>
                        <a:rPr lang="fr-FR" dirty="0" smtClean="0"/>
                        <a:t>’ </a:t>
                      </a:r>
                      <a:r>
                        <a:rPr lang="fr-FR" dirty="0" err="1" smtClean="0"/>
                        <a:t>name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Materials</a:t>
                      </a:r>
                      <a:r>
                        <a:rPr lang="fr-FR" dirty="0" smtClean="0"/>
                        <a:t>’ </a:t>
                      </a:r>
                      <a:r>
                        <a:rPr lang="fr-FR" dirty="0" err="1" smtClean="0"/>
                        <a:t>properties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Toxicity</a:t>
                      </a:r>
                      <a:r>
                        <a:rPr lang="fr-FR" dirty="0" smtClean="0"/>
                        <a:t> data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Risks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Collabora-tive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tool</a:t>
                      </a:r>
                      <a:endParaRPr lang="fr-FR" dirty="0"/>
                    </a:p>
                  </a:txBody>
                  <a:tcPr/>
                </a:tc>
              </a:tr>
              <a:tr h="774039">
                <a:tc>
                  <a:txBody>
                    <a:bodyPr/>
                    <a:lstStyle/>
                    <a:p>
                      <a:r>
                        <a:rPr lang="fr-FR" dirty="0" smtClean="0"/>
                        <a:t>MAPTIS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774039">
                <a:tc>
                  <a:txBody>
                    <a:bodyPr/>
                    <a:lstStyle/>
                    <a:p>
                      <a:r>
                        <a:rPr lang="fr-FR" dirty="0" smtClean="0"/>
                        <a:t>ESMAT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 smtClean="0">
                        <a:solidFill>
                          <a:srgbClr val="EC730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774039">
                <a:tc>
                  <a:txBody>
                    <a:bodyPr/>
                    <a:lstStyle/>
                    <a:p>
                      <a:r>
                        <a:rPr lang="fr-FR" dirty="0" smtClean="0"/>
                        <a:t>MAT DB SYS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 smtClean="0">
                        <a:solidFill>
                          <a:srgbClr val="EC730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774039">
                <a:tc>
                  <a:txBody>
                    <a:bodyPr/>
                    <a:lstStyle/>
                    <a:p>
                      <a:r>
                        <a:rPr lang="fr-FR" dirty="0" smtClean="0"/>
                        <a:t>MATREX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AutoShape 4" descr="Résultat de recherche d'images pour &quot;jax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AutoShape 6" descr="Résultat de recherche d'images pour &quot;jaxa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AutoShape 9" descr="Résultat de recherche d'images pour &quot;cnes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542820" y="2348880"/>
            <a:ext cx="1220868" cy="2911821"/>
            <a:chOff x="542820" y="3212976"/>
            <a:chExt cx="1220868" cy="2911821"/>
          </a:xfrm>
        </p:grpSpPr>
        <p:pic>
          <p:nvPicPr>
            <p:cNvPr id="15" name="Espace réservé du contenu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4149080"/>
              <a:ext cx="1043441" cy="447189"/>
            </a:xfrm>
            <a:prstGeom prst="rect">
              <a:avLst/>
            </a:prstGeom>
          </p:spPr>
        </p:pic>
        <p:pic>
          <p:nvPicPr>
            <p:cNvPr id="18" name="Espace réservé du contenu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881" y="3212976"/>
              <a:ext cx="729807" cy="603915"/>
            </a:xfrm>
            <a:prstGeom prst="rect">
              <a:avLst/>
            </a:prstGeom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386" y="4910965"/>
              <a:ext cx="744302" cy="46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20" y="5733256"/>
              <a:ext cx="1220868" cy="39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932041" y="4535551"/>
            <a:ext cx="725148" cy="7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123728" y="2227646"/>
            <a:ext cx="725148" cy="7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123728" y="2996952"/>
            <a:ext cx="725148" cy="7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123728" y="3783971"/>
            <a:ext cx="725148" cy="7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147517" y="4535552"/>
            <a:ext cx="725148" cy="7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577341" y="4535552"/>
            <a:ext cx="725148" cy="7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530411" y="3783971"/>
            <a:ext cx="725149" cy="7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932040" y="3783970"/>
            <a:ext cx="725149" cy="7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324229" y="3789040"/>
            <a:ext cx="725149" cy="7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740352" y="3777822"/>
            <a:ext cx="725149" cy="7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740352" y="3007023"/>
            <a:ext cx="725149" cy="7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720190" y="2210125"/>
            <a:ext cx="725149" cy="7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324229" y="2210124"/>
            <a:ext cx="725149" cy="7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324229" y="2991883"/>
            <a:ext cx="725149" cy="7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932039" y="2204864"/>
            <a:ext cx="725149" cy="7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932038" y="2996952"/>
            <a:ext cx="725149" cy="7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530411" y="2984939"/>
            <a:ext cx="725149" cy="7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530412" y="2215247"/>
            <a:ext cx="725148" cy="7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369696" y="4542500"/>
            <a:ext cx="725148" cy="7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740353" y="4535552"/>
            <a:ext cx="725148" cy="7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10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QUETTE_POWERPOINT_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MAQUETTE_POWERPOINT_ 2013</Template>
  <TotalTime>398</TotalTime>
  <Words>362</Words>
  <Application>Microsoft Office PowerPoint</Application>
  <PresentationFormat>Affichage à l'écran (4:3)</PresentationFormat>
  <Paragraphs>117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MAQUETTE_POWERPOINT_ 2013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Why a DB?</vt:lpstr>
      <vt:lpstr>Présentation PowerPoint</vt:lpstr>
      <vt:lpstr>Présentation PowerPoint</vt:lpstr>
      <vt:lpstr>EXISTING DB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Who can ask for an access?</vt:lpstr>
      <vt:lpstr>MATREX ACCESSIBLE to cnes partners</vt:lpstr>
      <vt:lpstr>MATREX ACCESSIBLE to cnes partners</vt:lpstr>
      <vt:lpstr>MATREX ACCESSIBLE to cnes partners</vt:lpstr>
      <vt:lpstr>outlook</vt:lpstr>
      <vt:lpstr>Présentation PowerPoint</vt:lpstr>
    </vt:vector>
  </TitlesOfParts>
  <Company>CNES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Hélène Combes</dc:creator>
  <cp:lastModifiedBy>Hélène Combes</cp:lastModifiedBy>
  <cp:revision>51</cp:revision>
  <dcterms:created xsi:type="dcterms:W3CDTF">2015-07-06T09:04:24Z</dcterms:created>
  <dcterms:modified xsi:type="dcterms:W3CDTF">2016-03-22T16:13:03Z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-139436879</vt:i4>
  </property>
  <property fmtid="{D5CDD505-2E9C-101B-9397-08002B2CF9AE}" pid="3" name="_NewReviewCycle">
    <vt:lpwstr/>
  </property>
  <property fmtid="{D5CDD505-2E9C-101B-9397-08002B2CF9AE}" pid="4" name="_EmailSubject">
    <vt:lpwstr>Déploiement PowerPoint 2010 pour refonte de la maquette PowerPoint</vt:lpwstr>
  </property>
  <property fmtid="{D5CDD505-2E9C-101B-9397-08002B2CF9AE}" pid="5" name="_AuthorEmail">
    <vt:lpwstr>Philippe.Guiral@cnes.fr</vt:lpwstr>
  </property>
  <property fmtid="{D5CDD505-2E9C-101B-9397-08002B2CF9AE}" pid="6" name="_AuthorEmailDisplayName">
    <vt:lpwstr>Guiral Philippe</vt:lpwstr>
  </property>
</Properties>
</file>